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0" r:id="rId7"/>
    <p:sldId id="261"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p:scale>
          <a:sx n="62" d="100"/>
          <a:sy n="62" d="100"/>
        </p:scale>
        <p:origin x="42"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88460E2-BA06-4D0B-9A81-0F07C5416F64}"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3759592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8460E2-BA06-4D0B-9A81-0F07C5416F64}"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934306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88460E2-BA06-4D0B-9A81-0F07C5416F64}"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2441163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88460E2-BA06-4D0B-9A81-0F07C5416F64}"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352492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88460E2-BA06-4D0B-9A81-0F07C5416F64}" type="datetimeFigureOut">
              <a:rPr lang="en-GB" smtClean="0"/>
              <a:t>10/05/2019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7159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88460E2-BA06-4D0B-9A81-0F07C5416F64}" type="datetimeFigureOut">
              <a:rPr lang="en-GB" smtClean="0"/>
              <a:t>10/05/2019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1264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460E2-BA06-4D0B-9A81-0F07C5416F64}" type="datetimeFigureOut">
              <a:rPr lang="en-GB" smtClean="0"/>
              <a:t>10/05/2019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360304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8460E2-BA06-4D0B-9A81-0F07C5416F64}"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3731752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8460E2-BA06-4D0B-9A81-0F07C5416F64}"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1356056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8460E2-BA06-4D0B-9A81-0F07C5416F64}"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411760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8460E2-BA06-4D0B-9A81-0F07C5416F64}"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55F284-6A07-4399-83B9-D27D964A1165}" type="slidenum">
              <a:rPr lang="en-GB" smtClean="0"/>
              <a:t>‹#›</a:t>
            </a:fld>
            <a:endParaRPr lang="en-GB"/>
          </a:p>
        </p:txBody>
      </p:sp>
    </p:spTree>
    <p:extLst>
      <p:ext uri="{BB962C8B-B14F-4D97-AF65-F5344CB8AC3E}">
        <p14:creationId xmlns:p14="http://schemas.microsoft.com/office/powerpoint/2010/main" val="329986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460E2-BA06-4D0B-9A81-0F07C5416F64}" type="datetimeFigureOut">
              <a:rPr lang="en-GB" smtClean="0"/>
              <a:t>10/05/2019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5F284-6A07-4399-83B9-D27D964A1165}" type="slidenum">
              <a:rPr lang="en-GB" smtClean="0"/>
              <a:t>‹#›</a:t>
            </a:fld>
            <a:endParaRPr lang="en-GB"/>
          </a:p>
        </p:txBody>
      </p:sp>
    </p:spTree>
    <p:extLst>
      <p:ext uri="{BB962C8B-B14F-4D97-AF65-F5344CB8AC3E}">
        <p14:creationId xmlns:p14="http://schemas.microsoft.com/office/powerpoint/2010/main" val="184261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latin typeface="Century Gothic" panose="020B0502020202020204" pitchFamily="34" charset="0"/>
              </a:rPr>
              <a:t>Mindfulness</a:t>
            </a:r>
            <a:endParaRPr lang="en-GB" dirty="0">
              <a:latin typeface="Century Gothic" panose="020B0502020202020204" pitchFamily="34" charset="0"/>
            </a:endParaRPr>
          </a:p>
        </p:txBody>
      </p:sp>
      <p:sp>
        <p:nvSpPr>
          <p:cNvPr id="3" name="Subtitle 2"/>
          <p:cNvSpPr>
            <a:spLocks noGrp="1"/>
          </p:cNvSpPr>
          <p:nvPr>
            <p:ph type="subTitle" idx="1"/>
          </p:nvPr>
        </p:nvSpPr>
        <p:spPr/>
        <p:txBody>
          <a:bodyPr/>
          <a:lstStyle/>
          <a:p>
            <a:endParaRPr lang="en-GB"/>
          </a:p>
        </p:txBody>
      </p:sp>
      <p:sp>
        <p:nvSpPr>
          <p:cNvPr id="4" name="AutoShape 2" descr="Image result for gateway college new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2"/>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1790757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The benefits</a:t>
            </a:r>
            <a:endParaRPr lang="en-GB" dirty="0">
              <a:latin typeface="Century Gothic" panose="020B0502020202020204" pitchFamily="34" charset="0"/>
            </a:endParaRPr>
          </a:p>
        </p:txBody>
      </p:sp>
      <p:sp>
        <p:nvSpPr>
          <p:cNvPr id="3" name="Content Placeholder 2"/>
          <p:cNvSpPr>
            <a:spLocks noGrp="1"/>
          </p:cNvSpPr>
          <p:nvPr>
            <p:ph idx="1"/>
          </p:nvPr>
        </p:nvSpPr>
        <p:spPr>
          <a:xfrm>
            <a:off x="838200" y="2662533"/>
            <a:ext cx="10515600" cy="4351338"/>
          </a:xfrm>
        </p:spPr>
        <p:txBody>
          <a:bodyPr/>
          <a:lstStyle/>
          <a:p>
            <a:r>
              <a:rPr lang="en-GB" dirty="0" smtClean="0">
                <a:latin typeface="Century Gothic" panose="020B0502020202020204" pitchFamily="34" charset="0"/>
              </a:rPr>
              <a:t>Increases attention and problem solving ability</a:t>
            </a:r>
          </a:p>
          <a:p>
            <a:r>
              <a:rPr lang="en-GB" dirty="0" smtClean="0">
                <a:latin typeface="Century Gothic" panose="020B0502020202020204" pitchFamily="34" charset="0"/>
              </a:rPr>
              <a:t>Increases resilience and your ability to deal with stress</a:t>
            </a:r>
          </a:p>
          <a:p>
            <a:r>
              <a:rPr lang="en-GB" dirty="0" smtClean="0">
                <a:latin typeface="Century Gothic" panose="020B0502020202020204" pitchFamily="34" charset="0"/>
              </a:rPr>
              <a:t>Reduces anxiety and depression</a:t>
            </a:r>
          </a:p>
          <a:p>
            <a:r>
              <a:rPr lang="en-GB" dirty="0" smtClean="0">
                <a:latin typeface="Century Gothic" panose="020B0502020202020204" pitchFamily="34" charset="0"/>
              </a:rPr>
              <a:t>Increase our ability to empathise with others</a:t>
            </a:r>
          </a:p>
          <a:p>
            <a:r>
              <a:rPr lang="en-GB" dirty="0" smtClean="0">
                <a:latin typeface="Century Gothic" panose="020B0502020202020204" pitchFamily="34" charset="0"/>
              </a:rPr>
              <a:t>Improves our relationships with others</a:t>
            </a:r>
            <a:endParaRPr lang="en-GB" dirty="0">
              <a:latin typeface="Century Gothic" panose="020B0502020202020204" pitchFamily="34" charset="0"/>
            </a:endParaRPr>
          </a:p>
        </p:txBody>
      </p:sp>
      <p:pic>
        <p:nvPicPr>
          <p:cNvPr id="4" name="Picture 3"/>
          <p:cNvPicPr>
            <a:picLocks noChangeAspect="1"/>
          </p:cNvPicPr>
          <p:nvPr/>
        </p:nvPicPr>
        <p:blipFill>
          <a:blip r:embed="rId2"/>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1746056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The psychology</a:t>
            </a:r>
            <a:endParaRPr lang="en-GB" dirty="0">
              <a:latin typeface="Century Gothic" panose="020B0502020202020204" pitchFamily="34" charset="0"/>
            </a:endParaRPr>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latin typeface="Century Gothic" panose="020B0502020202020204" pitchFamily="34" charset="0"/>
              </a:rPr>
              <a:t>The Positive Approach in psychology advocate mindfulness as a therapy. Psychologists in the US have introduced The Positive Psychology Curriculum (PPC) to promote skills and strength amongst students. Schools are replacing punishment for disruptive students with mindfulness sessions and has led to a reduction in exclusion rates and an increase in attendance. Similar programmes are being introduced across the UK. </a:t>
            </a:r>
          </a:p>
          <a:p>
            <a:pPr marL="0" indent="0">
              <a:buNone/>
            </a:pPr>
            <a:endParaRPr lang="en-GB" dirty="0" smtClean="0">
              <a:latin typeface="Century Gothic" panose="020B0502020202020204" pitchFamily="34" charset="0"/>
            </a:endParaRPr>
          </a:p>
          <a:p>
            <a:pPr marL="0" indent="0">
              <a:buNone/>
            </a:pPr>
            <a:r>
              <a:rPr lang="en-GB" dirty="0" smtClean="0">
                <a:latin typeface="Century Gothic" panose="020B0502020202020204" pitchFamily="34" charset="0"/>
              </a:rPr>
              <a:t>Martin Seligman (2009) </a:t>
            </a:r>
            <a:r>
              <a:rPr lang="en-GB" dirty="0">
                <a:latin typeface="Century Gothic" panose="020B0502020202020204" pitchFamily="34" charset="0"/>
              </a:rPr>
              <a:t>randomly assigned 347 ninth grade students (14/15 year olds) to a PPC class or a non-PPC </a:t>
            </a:r>
            <a:r>
              <a:rPr lang="en-GB" dirty="0" smtClean="0">
                <a:latin typeface="Century Gothic" panose="020B0502020202020204" pitchFamily="34" charset="0"/>
              </a:rPr>
              <a:t>class. </a:t>
            </a:r>
            <a:endParaRPr lang="en-GB" dirty="0">
              <a:latin typeface="Century Gothic" panose="020B0502020202020204" pitchFamily="34" charset="0"/>
            </a:endParaRPr>
          </a:p>
          <a:p>
            <a:pPr marL="0" indent="0">
              <a:buNone/>
            </a:pPr>
            <a:r>
              <a:rPr lang="en-GB" dirty="0" smtClean="0">
                <a:latin typeface="Century Gothic" panose="020B0502020202020204" pitchFamily="34" charset="0"/>
              </a:rPr>
              <a:t>He </a:t>
            </a:r>
            <a:r>
              <a:rPr lang="en-GB" dirty="0">
                <a:latin typeface="Century Gothic" panose="020B0502020202020204" pitchFamily="34" charset="0"/>
              </a:rPr>
              <a:t>found that the PPC students were more cooperative and had </a:t>
            </a:r>
            <a:r>
              <a:rPr lang="en-GB" dirty="0" smtClean="0">
                <a:latin typeface="Century Gothic" panose="020B0502020202020204" pitchFamily="34" charset="0"/>
              </a:rPr>
              <a:t>better social skills compared to the non-PPC students.</a:t>
            </a:r>
          </a:p>
          <a:p>
            <a:pPr marL="0" indent="0">
              <a:buNone/>
            </a:pPr>
            <a:endParaRPr lang="en-GB" dirty="0" smtClean="0">
              <a:latin typeface="Century Gothic" panose="020B0502020202020204" pitchFamily="34" charset="0"/>
            </a:endParaRPr>
          </a:p>
          <a:p>
            <a:pPr marL="0" indent="0">
              <a:buNone/>
            </a:pPr>
            <a:r>
              <a:rPr lang="en-GB" b="1" dirty="0">
                <a:latin typeface="Century Gothic" panose="020B0502020202020204" pitchFamily="34" charset="0"/>
              </a:rPr>
              <a:t>Seligman would argue that positive psychology </a:t>
            </a:r>
            <a:r>
              <a:rPr lang="en-GB" b="1" u="sng" dirty="0">
                <a:latin typeface="Century Gothic" panose="020B0502020202020204" pitchFamily="34" charset="0"/>
              </a:rPr>
              <a:t>IS RELEVANT </a:t>
            </a:r>
            <a:r>
              <a:rPr lang="en-GB" b="1" dirty="0">
                <a:latin typeface="Century Gothic" panose="020B0502020202020204" pitchFamily="34" charset="0"/>
              </a:rPr>
              <a:t>in today’s society, particularly with depression rates being so high in teenagers today </a:t>
            </a:r>
          </a:p>
          <a:p>
            <a:pPr marL="0" indent="0">
              <a:buNone/>
            </a:pPr>
            <a:endParaRPr lang="en-GB" dirty="0"/>
          </a:p>
        </p:txBody>
      </p:sp>
      <p:pic>
        <p:nvPicPr>
          <p:cNvPr id="4" name="Picture 3"/>
          <p:cNvPicPr>
            <a:picLocks noChangeAspect="1"/>
          </p:cNvPicPr>
          <p:nvPr/>
        </p:nvPicPr>
        <p:blipFill>
          <a:blip r:embed="rId2"/>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3891740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science</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latin typeface="Century Gothic" panose="020B0502020202020204" pitchFamily="34" charset="0"/>
              </a:rPr>
              <a:t>More recently, neuroscientists </a:t>
            </a:r>
            <a:r>
              <a:rPr lang="en-GB" dirty="0" smtClean="0">
                <a:latin typeface="Century Gothic" panose="020B0502020202020204" pitchFamily="34" charset="0"/>
              </a:rPr>
              <a:t>claim that mindfulness practice: </a:t>
            </a:r>
          </a:p>
          <a:p>
            <a:endParaRPr lang="en-GB" dirty="0">
              <a:latin typeface="Century Gothic" panose="020B0502020202020204" pitchFamily="34" charset="0"/>
            </a:endParaRPr>
          </a:p>
          <a:p>
            <a:r>
              <a:rPr lang="en-GB" dirty="0" smtClean="0">
                <a:latin typeface="Century Gothic" panose="020B0502020202020204" pitchFamily="34" charset="0"/>
              </a:rPr>
              <a:t>Regulates cortisol levels so that they quickly reduce after spikes caused by stress, thus reducing stress and anxiety</a:t>
            </a:r>
          </a:p>
          <a:p>
            <a:r>
              <a:rPr lang="en-GB" dirty="0" smtClean="0">
                <a:latin typeface="Century Gothic" panose="020B0502020202020204" pitchFamily="34" charset="0"/>
              </a:rPr>
              <a:t>Dampens activity </a:t>
            </a:r>
            <a:r>
              <a:rPr lang="en-GB" dirty="0">
                <a:latin typeface="Century Gothic" panose="020B0502020202020204" pitchFamily="34" charset="0"/>
              </a:rPr>
              <a:t>in our amygdala and increase the connections between the amygdala and prefrontal </a:t>
            </a:r>
            <a:r>
              <a:rPr lang="en-GB" dirty="0" smtClean="0">
                <a:latin typeface="Century Gothic" panose="020B0502020202020204" pitchFamily="34" charset="0"/>
              </a:rPr>
              <a:t>cortex which makes us less reactive to stressors and helps us recover quicker</a:t>
            </a:r>
          </a:p>
          <a:p>
            <a:r>
              <a:rPr lang="en-GB" dirty="0" smtClean="0">
                <a:latin typeface="Century Gothic" panose="020B0502020202020204" pitchFamily="34" charset="0"/>
              </a:rPr>
              <a:t>Activates the </a:t>
            </a:r>
            <a:r>
              <a:rPr lang="en-GB" dirty="0">
                <a:latin typeface="Century Gothic" panose="020B0502020202020204" pitchFamily="34" charset="0"/>
              </a:rPr>
              <a:t>left anterior insula/inferior frontal </a:t>
            </a:r>
            <a:r>
              <a:rPr lang="en-GB" dirty="0" smtClean="0">
                <a:latin typeface="Century Gothic" panose="020B0502020202020204" pitchFamily="34" charset="0"/>
              </a:rPr>
              <a:t>gyrus which are areas of the brain involved with empathy and emotion regulation which is why mindfulness helps improve empathy and relationships</a:t>
            </a:r>
          </a:p>
          <a:p>
            <a:r>
              <a:rPr lang="en-GB" dirty="0">
                <a:latin typeface="Century Gothic" panose="020B0502020202020204" pitchFamily="34" charset="0"/>
              </a:rPr>
              <a:t>M</a:t>
            </a:r>
            <a:r>
              <a:rPr lang="en-GB" dirty="0" smtClean="0">
                <a:latin typeface="Century Gothic" panose="020B0502020202020204" pitchFamily="34" charset="0"/>
              </a:rPr>
              <a:t>editators </a:t>
            </a:r>
            <a:r>
              <a:rPr lang="en-GB" dirty="0" smtClean="0">
                <a:latin typeface="Century Gothic" panose="020B0502020202020204" pitchFamily="34" charset="0"/>
              </a:rPr>
              <a:t>have </a:t>
            </a:r>
            <a:r>
              <a:rPr lang="en-GB" dirty="0">
                <a:latin typeface="Century Gothic" panose="020B0502020202020204" pitchFamily="34" charset="0"/>
              </a:rPr>
              <a:t>increased activity of telomerase, an enzyme implicated in longer cell life and, therefore, longevity</a:t>
            </a:r>
            <a:r>
              <a:rPr lang="en-GB" dirty="0" smtClean="0">
                <a:latin typeface="Century Gothic" panose="020B0502020202020204" pitchFamily="34" charset="0"/>
              </a:rPr>
              <a:t>. It also reduces the risk of heart disease as it reduces </a:t>
            </a:r>
            <a:r>
              <a:rPr lang="en-GB" dirty="0">
                <a:latin typeface="Century Gothic" panose="020B0502020202020204" pitchFamily="34" charset="0"/>
              </a:rPr>
              <a:t>systolic and diastolic blood pressure</a:t>
            </a:r>
          </a:p>
        </p:txBody>
      </p:sp>
      <p:pic>
        <p:nvPicPr>
          <p:cNvPr id="4" name="Picture 3"/>
          <p:cNvPicPr>
            <a:picLocks noChangeAspect="1"/>
          </p:cNvPicPr>
          <p:nvPr/>
        </p:nvPicPr>
        <p:blipFill>
          <a:blip r:embed="rId2"/>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265603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Mindfulness and sport</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pPr marL="0" indent="0">
              <a:buNone/>
            </a:pPr>
            <a:r>
              <a:rPr lang="en-GB" dirty="0">
                <a:latin typeface="Century Gothic" panose="020B0502020202020204" pitchFamily="34" charset="0"/>
              </a:rPr>
              <a:t>A</a:t>
            </a:r>
            <a:r>
              <a:rPr lang="en-GB" dirty="0" smtClean="0">
                <a:latin typeface="Century Gothic" panose="020B0502020202020204" pitchFamily="34" charset="0"/>
              </a:rPr>
              <a:t>thletic </a:t>
            </a:r>
            <a:r>
              <a:rPr lang="en-GB" dirty="0">
                <a:latin typeface="Century Gothic" panose="020B0502020202020204" pitchFamily="34" charset="0"/>
              </a:rPr>
              <a:t>performance </a:t>
            </a:r>
            <a:r>
              <a:rPr lang="en-GB" dirty="0" smtClean="0">
                <a:latin typeface="Century Gothic" panose="020B0502020202020204" pitchFamily="34" charset="0"/>
              </a:rPr>
              <a:t>improves with practicing </a:t>
            </a:r>
            <a:r>
              <a:rPr lang="en-GB" dirty="0">
                <a:latin typeface="Century Gothic" panose="020B0502020202020204" pitchFamily="34" charset="0"/>
              </a:rPr>
              <a:t>mindful exercises in addition to physical </a:t>
            </a:r>
            <a:r>
              <a:rPr lang="en-GB" dirty="0" smtClean="0">
                <a:latin typeface="Century Gothic" panose="020B0502020202020204" pitchFamily="34" charset="0"/>
              </a:rPr>
              <a:t>training. </a:t>
            </a:r>
          </a:p>
          <a:p>
            <a:pPr marL="0" indent="0">
              <a:buNone/>
            </a:pPr>
            <a:r>
              <a:rPr lang="en-GB" dirty="0" smtClean="0">
                <a:latin typeface="Century Gothic" panose="020B0502020202020204" pitchFamily="34" charset="0"/>
              </a:rPr>
              <a:t>Petrillo </a:t>
            </a:r>
            <a:r>
              <a:rPr lang="en-GB" dirty="0">
                <a:latin typeface="Century Gothic" panose="020B0502020202020204" pitchFamily="34" charset="0"/>
              </a:rPr>
              <a:t>et al. (2009) studied the effects of mindfulness training in long distance </a:t>
            </a:r>
            <a:r>
              <a:rPr lang="en-GB" dirty="0" smtClean="0">
                <a:latin typeface="Century Gothic" panose="020B0502020202020204" pitchFamily="34" charset="0"/>
              </a:rPr>
              <a:t>runners,  archers</a:t>
            </a:r>
            <a:r>
              <a:rPr lang="en-GB" dirty="0">
                <a:latin typeface="Century Gothic" panose="020B0502020202020204" pitchFamily="34" charset="0"/>
              </a:rPr>
              <a:t>, golfers and </a:t>
            </a:r>
            <a:r>
              <a:rPr lang="en-GB" dirty="0" smtClean="0">
                <a:latin typeface="Century Gothic" panose="020B0502020202020204" pitchFamily="34" charset="0"/>
              </a:rPr>
              <a:t>runners. </a:t>
            </a:r>
          </a:p>
          <a:p>
            <a:pPr marL="0" indent="0">
              <a:buNone/>
            </a:pPr>
            <a:r>
              <a:rPr lang="en-GB" dirty="0" smtClean="0">
                <a:latin typeface="Century Gothic" panose="020B0502020202020204" pitchFamily="34" charset="0"/>
              </a:rPr>
              <a:t>All </a:t>
            </a:r>
            <a:r>
              <a:rPr lang="en-GB" dirty="0">
                <a:latin typeface="Century Gothic" panose="020B0502020202020204" pitchFamily="34" charset="0"/>
              </a:rPr>
              <a:t>groups reported a significant increase in improved ability to act with </a:t>
            </a:r>
            <a:r>
              <a:rPr lang="en-GB" dirty="0" smtClean="0">
                <a:latin typeface="Century Gothic" panose="020B0502020202020204" pitchFamily="34" charset="0"/>
              </a:rPr>
              <a:t>awareness. </a:t>
            </a:r>
          </a:p>
          <a:p>
            <a:pPr marL="0" indent="0">
              <a:buNone/>
            </a:pPr>
            <a:r>
              <a:rPr lang="en-GB" dirty="0" smtClean="0">
                <a:latin typeface="Century Gothic" panose="020B0502020202020204" pitchFamily="34" charset="0"/>
              </a:rPr>
              <a:t>The </a:t>
            </a:r>
            <a:r>
              <a:rPr lang="en-GB" dirty="0">
                <a:latin typeface="Century Gothic" panose="020B0502020202020204" pitchFamily="34" charset="0"/>
              </a:rPr>
              <a:t>runners also reported significant improvements in their mile times demonstrating the effectiveness </a:t>
            </a:r>
            <a:r>
              <a:rPr lang="en-GB" dirty="0" smtClean="0">
                <a:latin typeface="Century Gothic" panose="020B0502020202020204" pitchFamily="34" charset="0"/>
              </a:rPr>
              <a:t>of practicing mindfulness.</a:t>
            </a:r>
            <a:endParaRPr lang="en-GB" dirty="0">
              <a:latin typeface="Century Gothic" panose="020B0502020202020204" pitchFamily="34" charset="0"/>
            </a:endParaRPr>
          </a:p>
        </p:txBody>
      </p:sp>
      <p:pic>
        <p:nvPicPr>
          <p:cNvPr id="4" name="Picture 3"/>
          <p:cNvPicPr>
            <a:picLocks noChangeAspect="1"/>
          </p:cNvPicPr>
          <p:nvPr/>
        </p:nvPicPr>
        <p:blipFill>
          <a:blip r:embed="rId2"/>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3115464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Mindfulness and the military</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The </a:t>
            </a:r>
            <a:r>
              <a:rPr lang="en-GB" dirty="0">
                <a:latin typeface="Century Gothic" panose="020B0502020202020204" pitchFamily="34" charset="0"/>
              </a:rPr>
              <a:t>first </a:t>
            </a:r>
            <a:r>
              <a:rPr lang="en-GB" dirty="0" smtClean="0">
                <a:latin typeface="Century Gothic" panose="020B0502020202020204" pitchFamily="34" charset="0"/>
              </a:rPr>
              <a:t>use is </a:t>
            </a:r>
            <a:r>
              <a:rPr lang="en-GB" dirty="0">
                <a:latin typeface="Century Gothic" panose="020B0502020202020204" pitchFamily="34" charset="0"/>
              </a:rPr>
              <a:t>to help those in need of rehabilitation from physical and psychological trauma and the second is to improve stress resilience (adaptive capacity) in anticipation of high stress situations. </a:t>
            </a:r>
            <a:endParaRPr lang="en-GB" dirty="0" smtClean="0">
              <a:latin typeface="Century Gothic" panose="020B0502020202020204" pitchFamily="34" charset="0"/>
            </a:endParaRPr>
          </a:p>
          <a:p>
            <a:endParaRPr lang="en-GB" dirty="0">
              <a:latin typeface="Century Gothic" panose="020B0502020202020204" pitchFamily="34" charset="0"/>
            </a:endParaRPr>
          </a:p>
          <a:p>
            <a:r>
              <a:rPr lang="en-GB" dirty="0" smtClean="0">
                <a:latin typeface="Century Gothic" panose="020B0502020202020204" pitchFamily="34" charset="0"/>
              </a:rPr>
              <a:t>Military </a:t>
            </a:r>
            <a:r>
              <a:rPr lang="en-GB" dirty="0">
                <a:latin typeface="Century Gothic" panose="020B0502020202020204" pitchFamily="34" charset="0"/>
              </a:rPr>
              <a:t>personnel face exceptionally high-stress situations during both selection and pre-deployment training. Their ability to remain focused, exercise effective decision-making and adapt is tested under intense physical and psychological conditions.</a:t>
            </a:r>
          </a:p>
        </p:txBody>
      </p:sp>
      <p:pic>
        <p:nvPicPr>
          <p:cNvPr id="4" name="Picture 3"/>
          <p:cNvPicPr>
            <a:picLocks noChangeAspect="1"/>
          </p:cNvPicPr>
          <p:nvPr/>
        </p:nvPicPr>
        <p:blipFill>
          <a:blip r:embed="rId2"/>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1214802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Mindfulness and Business and IT</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Mindfulness</a:t>
            </a:r>
            <a:r>
              <a:rPr lang="en-GB" dirty="0">
                <a:latin typeface="Century Gothic" panose="020B0502020202020204" pitchFamily="34" charset="0"/>
              </a:rPr>
              <a:t> opens up new mental changes conducive to entrepreneurship. </a:t>
            </a:r>
            <a:endParaRPr lang="en-GB" dirty="0" smtClean="0">
              <a:latin typeface="Century Gothic" panose="020B0502020202020204" pitchFamily="34" charset="0"/>
            </a:endParaRPr>
          </a:p>
          <a:p>
            <a:r>
              <a:rPr lang="en-GB" dirty="0">
                <a:latin typeface="Century Gothic" panose="020B0502020202020204" pitchFamily="34" charset="0"/>
              </a:rPr>
              <a:t>s</a:t>
            </a:r>
            <a:r>
              <a:rPr lang="en-GB" dirty="0" smtClean="0">
                <a:latin typeface="Century Gothic" panose="020B0502020202020204" pitchFamily="34" charset="0"/>
              </a:rPr>
              <a:t>tudies </a:t>
            </a:r>
            <a:r>
              <a:rPr lang="en-GB" dirty="0">
                <a:latin typeface="Century Gothic" panose="020B0502020202020204" pitchFamily="34" charset="0"/>
              </a:rPr>
              <a:t>have found that its possible that mindfulness </a:t>
            </a:r>
            <a:r>
              <a:rPr lang="en-GB" dirty="0" smtClean="0">
                <a:latin typeface="Century Gothic" panose="020B0502020202020204" pitchFamily="34" charset="0"/>
              </a:rPr>
              <a:t>can reduce cortisol levels </a:t>
            </a:r>
            <a:r>
              <a:rPr lang="en-GB" dirty="0">
                <a:latin typeface="Century Gothic" panose="020B0502020202020204" pitchFamily="34" charset="0"/>
              </a:rPr>
              <a:t> as well as </a:t>
            </a:r>
            <a:r>
              <a:rPr lang="en-GB" dirty="0" smtClean="0">
                <a:latin typeface="Century Gothic" panose="020B0502020202020204" pitchFamily="34" charset="0"/>
              </a:rPr>
              <a:t>thickening grey matter</a:t>
            </a:r>
            <a:r>
              <a:rPr lang="en-GB" dirty="0">
                <a:latin typeface="Century Gothic" panose="020B0502020202020204" pitchFamily="34" charset="0"/>
              </a:rPr>
              <a:t> in the </a:t>
            </a:r>
            <a:r>
              <a:rPr lang="en-GB" dirty="0" smtClean="0">
                <a:latin typeface="Century Gothic" panose="020B0502020202020204" pitchFamily="34" charset="0"/>
              </a:rPr>
              <a:t>brain which improves the </a:t>
            </a:r>
            <a:r>
              <a:rPr lang="en-GB" dirty="0">
                <a:latin typeface="Century Gothic" panose="020B0502020202020204" pitchFamily="34" charset="0"/>
              </a:rPr>
              <a:t>ability to handle </a:t>
            </a:r>
            <a:r>
              <a:rPr lang="en-GB" dirty="0" smtClean="0">
                <a:latin typeface="Century Gothic" panose="020B0502020202020204" pitchFamily="34" charset="0"/>
              </a:rPr>
              <a:t>information, improves your focus and creativity and helps you communicate clearly.</a:t>
            </a:r>
            <a:endParaRPr lang="en-GB" dirty="0">
              <a:latin typeface="Century Gothic" panose="020B0502020202020204" pitchFamily="34" charset="0"/>
            </a:endParaRPr>
          </a:p>
        </p:txBody>
      </p:sp>
      <p:pic>
        <p:nvPicPr>
          <p:cNvPr id="4" name="Picture 3"/>
          <p:cNvPicPr>
            <a:picLocks noChangeAspect="1"/>
          </p:cNvPicPr>
          <p:nvPr/>
        </p:nvPicPr>
        <p:blipFill>
          <a:blip r:embed="rId2"/>
          <a:stretch>
            <a:fillRect/>
          </a:stretch>
        </p:blipFill>
        <p:spPr>
          <a:xfrm>
            <a:off x="9451047" y="230188"/>
            <a:ext cx="2595496" cy="1265506"/>
          </a:xfrm>
          <a:prstGeom prst="rect">
            <a:avLst/>
          </a:prstGeom>
        </p:spPr>
      </p:pic>
    </p:spTree>
    <p:extLst>
      <p:ext uri="{BB962C8B-B14F-4D97-AF65-F5344CB8AC3E}">
        <p14:creationId xmlns:p14="http://schemas.microsoft.com/office/powerpoint/2010/main" val="4132962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Mindfulness and Health Care professions</a:t>
            </a:r>
            <a:endParaRPr lang="en-GB" dirty="0">
              <a:latin typeface="Century Gothic" panose="020B0502020202020204" pitchFamily="34" charset="0"/>
            </a:endParaRPr>
          </a:p>
        </p:txBody>
      </p:sp>
      <p:sp>
        <p:nvSpPr>
          <p:cNvPr id="3" name="Content Placeholder 2"/>
          <p:cNvSpPr>
            <a:spLocks noGrp="1"/>
          </p:cNvSpPr>
          <p:nvPr>
            <p:ph idx="1"/>
          </p:nvPr>
        </p:nvSpPr>
        <p:spPr/>
        <p:txBody>
          <a:bodyPr>
            <a:normAutofit fontScale="77500" lnSpcReduction="20000"/>
          </a:bodyPr>
          <a:lstStyle/>
          <a:p>
            <a:pPr marL="0" indent="0">
              <a:buNone/>
            </a:pPr>
            <a:endParaRPr lang="en-GB" dirty="0" smtClean="0"/>
          </a:p>
          <a:p>
            <a:pPr marL="0" indent="0">
              <a:buNone/>
            </a:pPr>
            <a:endParaRPr lang="en-GB" dirty="0" smtClean="0"/>
          </a:p>
          <a:p>
            <a:r>
              <a:rPr lang="en-GB" dirty="0" smtClean="0">
                <a:latin typeface="Century Gothic" panose="020B0502020202020204" pitchFamily="34" charset="0"/>
              </a:rPr>
              <a:t>Staff </a:t>
            </a:r>
            <a:r>
              <a:rPr lang="en-GB" dirty="0">
                <a:latin typeface="Century Gothic" panose="020B0502020202020204" pitchFamily="34" charset="0"/>
              </a:rPr>
              <a:t>absence costs the NHS £2.4 billion per year - that's £1 for every £40 of the total budget. A huge proportion of illness and absence is caused by stress or stress- related illnesses</a:t>
            </a:r>
          </a:p>
          <a:p>
            <a:pPr marL="0" indent="0">
              <a:buNone/>
            </a:pPr>
            <a:endParaRPr lang="en-GB" dirty="0">
              <a:latin typeface="Century Gothic" panose="020B0502020202020204" pitchFamily="34" charset="0"/>
            </a:endParaRPr>
          </a:p>
          <a:p>
            <a:r>
              <a:rPr lang="en-GB" dirty="0">
                <a:latin typeface="Century Gothic" panose="020B0502020202020204" pitchFamily="34" charset="0"/>
              </a:rPr>
              <a:t>Extensive research </a:t>
            </a:r>
            <a:r>
              <a:rPr lang="en-GB" dirty="0" smtClean="0">
                <a:latin typeface="Century Gothic" panose="020B0502020202020204" pitchFamily="34" charset="0"/>
              </a:rPr>
              <a:t>(summarised by Peter Morgan et al 2014) has </a:t>
            </a:r>
            <a:r>
              <a:rPr lang="en-GB" dirty="0">
                <a:latin typeface="Century Gothic" panose="020B0502020202020204" pitchFamily="34" charset="0"/>
              </a:rPr>
              <a:t>shown that mindfulness </a:t>
            </a:r>
            <a:r>
              <a:rPr lang="en-GB" dirty="0" smtClean="0">
                <a:latin typeface="Century Gothic" panose="020B0502020202020204" pitchFamily="34" charset="0"/>
              </a:rPr>
              <a:t>training can </a:t>
            </a:r>
            <a:r>
              <a:rPr lang="en-GB" dirty="0">
                <a:latin typeface="Century Gothic" panose="020B0502020202020204" pitchFamily="34" charset="0"/>
              </a:rPr>
              <a:t>have significant positive impacts on participants’ job satisfaction; their relationships with patients, co-workers and administration; and their focus and creativity at work</a:t>
            </a:r>
            <a:r>
              <a:rPr lang="en-GB" dirty="0" smtClean="0">
                <a:latin typeface="Century Gothic" panose="020B0502020202020204" pitchFamily="34" charset="0"/>
              </a:rPr>
              <a:t>. </a:t>
            </a:r>
          </a:p>
          <a:p>
            <a:endParaRPr lang="en-GB" dirty="0">
              <a:latin typeface="Century Gothic" panose="020B0502020202020204" pitchFamily="34" charset="0"/>
            </a:endParaRPr>
          </a:p>
          <a:p>
            <a:r>
              <a:rPr lang="en-GB" dirty="0" smtClean="0">
                <a:latin typeface="Century Gothic" panose="020B0502020202020204" pitchFamily="34" charset="0"/>
              </a:rPr>
              <a:t>Reduces stress and illness related absenteeism saving the NHS money (</a:t>
            </a:r>
            <a:r>
              <a:rPr lang="en-GB" b="1" dirty="0"/>
              <a:t>every £1 invested in a </a:t>
            </a:r>
            <a:r>
              <a:rPr lang="en-GB" b="1" dirty="0" smtClean="0"/>
              <a:t>mindfulness courses </a:t>
            </a:r>
            <a:r>
              <a:rPr lang="en-GB" b="1" dirty="0"/>
              <a:t>produces savings of at least £</a:t>
            </a:r>
            <a:r>
              <a:rPr lang="en-GB" b="1" dirty="0" smtClean="0"/>
              <a:t>5.76  https</a:t>
            </a:r>
            <a:r>
              <a:rPr lang="en-GB" b="1" dirty="0"/>
              <a:t>://www.ukmindfulnessnetwork.co.uk/ )</a:t>
            </a:r>
            <a:endParaRPr lang="en-GB" dirty="0" smtClean="0">
              <a:latin typeface="Century Gothic" panose="020B0502020202020204" pitchFamily="34" charset="0"/>
            </a:endParaRPr>
          </a:p>
          <a:p>
            <a:endParaRPr lang="en-GB" dirty="0"/>
          </a:p>
        </p:txBody>
      </p:sp>
      <p:pic>
        <p:nvPicPr>
          <p:cNvPr id="4" name="Picture 3"/>
          <p:cNvPicPr>
            <a:picLocks noChangeAspect="1"/>
          </p:cNvPicPr>
          <p:nvPr/>
        </p:nvPicPr>
        <p:blipFill>
          <a:blip r:embed="rId2"/>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752020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of mindfulness</a:t>
            </a:r>
            <a:endParaRPr lang="en-GB" dirty="0"/>
          </a:p>
        </p:txBody>
      </p:sp>
      <p:sp>
        <p:nvSpPr>
          <p:cNvPr id="3" name="Content Placeholder 2"/>
          <p:cNvSpPr>
            <a:spLocks noGrp="1"/>
          </p:cNvSpPr>
          <p:nvPr>
            <p:ph sz="half" idx="1"/>
          </p:nvPr>
        </p:nvSpPr>
        <p:spPr/>
        <p:txBody>
          <a:bodyPr>
            <a:normAutofit fontScale="92500" lnSpcReduction="10000"/>
          </a:bodyPr>
          <a:lstStyle/>
          <a:p>
            <a:pPr marL="0" indent="0">
              <a:buNone/>
            </a:pPr>
            <a:r>
              <a:rPr lang="en-GB" b="1" dirty="0"/>
              <a:t>Effectiveness </a:t>
            </a:r>
            <a:endParaRPr lang="en-GB" dirty="0"/>
          </a:p>
          <a:p>
            <a:r>
              <a:rPr lang="en-GB" dirty="0">
                <a:sym typeface="Wingdings" panose="05000000000000000000" pitchFamily="2" charset="2"/>
              </a:rPr>
              <a:t></a:t>
            </a:r>
            <a:r>
              <a:rPr lang="en-GB" dirty="0"/>
              <a:t> A study by Oxford University found that mindfulness was equally as effective as anti-depressants at preventing a relapse of depression</a:t>
            </a:r>
          </a:p>
          <a:p>
            <a:r>
              <a:rPr lang="en-GB" dirty="0">
                <a:sym typeface="Wingdings" panose="05000000000000000000" pitchFamily="2" charset="2"/>
              </a:rPr>
              <a:t></a:t>
            </a:r>
            <a:r>
              <a:rPr lang="en-GB" dirty="0"/>
              <a:t> Neuroimaging of those who practice mindfulness has shown an increase activity in the prefrontal cortex, a sign of greater self-control</a:t>
            </a:r>
          </a:p>
          <a:p>
            <a:r>
              <a:rPr lang="en-GB" dirty="0">
                <a:sym typeface="Wingdings" panose="05000000000000000000" pitchFamily="2" charset="2"/>
              </a:rPr>
              <a:t></a:t>
            </a:r>
            <a:r>
              <a:rPr lang="en-GB" dirty="0"/>
              <a:t> Mindfulness is not a treatment for depression, it is only used to prevent relapse</a:t>
            </a:r>
          </a:p>
          <a:p>
            <a:pPr marL="0" indent="0">
              <a:buNone/>
            </a:pPr>
            <a:endParaRPr lang="en-GB" dirty="0"/>
          </a:p>
        </p:txBody>
      </p:sp>
      <p:sp>
        <p:nvSpPr>
          <p:cNvPr id="6" name="Content Placeholder 5"/>
          <p:cNvSpPr>
            <a:spLocks noGrp="1"/>
          </p:cNvSpPr>
          <p:nvPr>
            <p:ph sz="half" idx="2"/>
          </p:nvPr>
        </p:nvSpPr>
        <p:spPr/>
        <p:txBody>
          <a:bodyPr>
            <a:normAutofit fontScale="92500" lnSpcReduction="10000"/>
          </a:bodyPr>
          <a:lstStyle/>
          <a:p>
            <a:pPr marL="0" indent="0">
              <a:buNone/>
            </a:pPr>
            <a:r>
              <a:rPr lang="en-GB" b="1" dirty="0"/>
              <a:t>Ethical considerations</a:t>
            </a:r>
            <a:r>
              <a:rPr lang="en-GB" dirty="0"/>
              <a:t> </a:t>
            </a:r>
          </a:p>
          <a:p>
            <a:r>
              <a:rPr lang="en-GB" dirty="0">
                <a:sym typeface="Wingdings" panose="05000000000000000000" pitchFamily="2" charset="2"/>
              </a:rPr>
              <a:t></a:t>
            </a:r>
            <a:r>
              <a:rPr lang="en-GB" dirty="0"/>
              <a:t> If the therapy is ineffective it does not cause physical harm (anxiety, stress humiliation or pain) – no side effects arise (unlike psychosurgery or aversion therapy etc.)</a:t>
            </a:r>
          </a:p>
          <a:p>
            <a:r>
              <a:rPr lang="en-GB" dirty="0">
                <a:sym typeface="Wingdings" panose="05000000000000000000" pitchFamily="2" charset="2"/>
              </a:rPr>
              <a:t></a:t>
            </a:r>
            <a:r>
              <a:rPr lang="en-GB" dirty="0"/>
              <a:t> Patients will give valid consent and have the right to withdraw</a:t>
            </a:r>
            <a:endParaRPr lang="en-GB" dirty="0"/>
          </a:p>
        </p:txBody>
      </p:sp>
      <p:pic>
        <p:nvPicPr>
          <p:cNvPr id="8" name="Picture 7" descr="http://images.clipartpanda.com/meditation-clipart-jixzaqXET.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8040" y="5348745"/>
            <a:ext cx="1869919" cy="1184706"/>
          </a:xfrm>
          <a:prstGeom prst="rect">
            <a:avLst/>
          </a:prstGeom>
          <a:noFill/>
          <a:ln>
            <a:noFill/>
          </a:ln>
        </p:spPr>
      </p:pic>
      <p:pic>
        <p:nvPicPr>
          <p:cNvPr id="9" name="Picture 8"/>
          <p:cNvPicPr>
            <a:picLocks noChangeAspect="1"/>
          </p:cNvPicPr>
          <p:nvPr/>
        </p:nvPicPr>
        <p:blipFill>
          <a:blip r:embed="rId3"/>
          <a:stretch>
            <a:fillRect/>
          </a:stretch>
        </p:blipFill>
        <p:spPr>
          <a:xfrm>
            <a:off x="9218572" y="160339"/>
            <a:ext cx="2595496" cy="1265506"/>
          </a:xfrm>
          <a:prstGeom prst="rect">
            <a:avLst/>
          </a:prstGeom>
        </p:spPr>
      </p:pic>
    </p:spTree>
    <p:extLst>
      <p:ext uri="{BB962C8B-B14F-4D97-AF65-F5344CB8AC3E}">
        <p14:creationId xmlns:p14="http://schemas.microsoft.com/office/powerpoint/2010/main" val="999055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615</Words>
  <Application>Microsoft Office PowerPoint</Application>
  <PresentationFormat>Widescreen</PresentationFormat>
  <Paragraphs>49</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Century Gothic</vt:lpstr>
      <vt:lpstr>Wingdings</vt:lpstr>
      <vt:lpstr>Office Theme</vt:lpstr>
      <vt:lpstr>Mindfulness</vt:lpstr>
      <vt:lpstr>The benefits</vt:lpstr>
      <vt:lpstr>The psychology</vt:lpstr>
      <vt:lpstr>The science</vt:lpstr>
      <vt:lpstr>Mindfulness and sport</vt:lpstr>
      <vt:lpstr>Mindfulness and the military</vt:lpstr>
      <vt:lpstr>Mindfulness and Business and IT</vt:lpstr>
      <vt:lpstr>Mindfulness and Health Care professions</vt:lpstr>
      <vt:lpstr>Evaluation of mindfulness</vt:lpstr>
    </vt:vector>
  </TitlesOfParts>
  <Company>Gateway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Mindfulness</dc:title>
  <dc:creator>Su Peters</dc:creator>
  <cp:lastModifiedBy>Su Peters</cp:lastModifiedBy>
  <cp:revision>12</cp:revision>
  <dcterms:created xsi:type="dcterms:W3CDTF">2019-05-09T15:08:32Z</dcterms:created>
  <dcterms:modified xsi:type="dcterms:W3CDTF">2019-05-10T09:06:29Z</dcterms:modified>
</cp:coreProperties>
</file>