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7" r:id="rId2"/>
    <p:sldId id="313" r:id="rId3"/>
    <p:sldId id="301" r:id="rId4"/>
    <p:sldId id="302" r:id="rId5"/>
    <p:sldId id="295" r:id="rId6"/>
    <p:sldId id="303" r:id="rId7"/>
    <p:sldId id="296" r:id="rId8"/>
    <p:sldId id="297" r:id="rId9"/>
    <p:sldId id="298" r:id="rId10"/>
    <p:sldId id="299" r:id="rId11"/>
    <p:sldId id="300" r:id="rId12"/>
    <p:sldId id="293" r:id="rId13"/>
    <p:sldId id="294" r:id="rId14"/>
    <p:sldId id="312" r:id="rId15"/>
    <p:sldId id="309" r:id="rId16"/>
    <p:sldId id="310" r:id="rId17"/>
    <p:sldId id="311" r:id="rId18"/>
    <p:sldId id="257" r:id="rId19"/>
    <p:sldId id="286" r:id="rId20"/>
    <p:sldId id="259" r:id="rId21"/>
    <p:sldId id="261" r:id="rId22"/>
    <p:sldId id="263" r:id="rId23"/>
    <p:sldId id="262" r:id="rId24"/>
    <p:sldId id="308" r:id="rId25"/>
    <p:sldId id="291" r:id="rId26"/>
    <p:sldId id="305" r:id="rId27"/>
    <p:sldId id="292" r:id="rId28"/>
    <p:sldId id="30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43" autoAdjust="0"/>
  </p:normalViewPr>
  <p:slideViewPr>
    <p:cSldViewPr>
      <p:cViewPr varScale="1">
        <p:scale>
          <a:sx n="69" d="100"/>
          <a:sy n="69" d="100"/>
        </p:scale>
        <p:origin x="14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4C9C77-688F-452F-9B3E-6BDA04F555D4}" type="datetimeFigureOut">
              <a:rPr lang="en-GB" smtClean="0"/>
              <a:t>18/09/2018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499D1-E3A1-440D-8A8B-348CF5C80F51}" type="slidenum">
              <a:rPr lang="en-GB" smtClean="0"/>
              <a:t>‹#›</a:t>
            </a:fld>
            <a:endParaRPr lang="en-GB"/>
          </a:p>
        </p:txBody>
      </p:sp>
    </p:spTree>
    <p:extLst>
      <p:ext uri="{BB962C8B-B14F-4D97-AF65-F5344CB8AC3E}">
        <p14:creationId xmlns:p14="http://schemas.microsoft.com/office/powerpoint/2010/main" val="193500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Think, pair and share – give</a:t>
            </a:r>
            <a:r>
              <a:rPr lang="en-GB" baseline="0" dirty="0" smtClean="0"/>
              <a:t> small groups or pairs time </a:t>
            </a:r>
            <a:r>
              <a:rPr lang="en-GB" dirty="0" smtClean="0"/>
              <a:t>to consider the questions in silence, </a:t>
            </a:r>
            <a:r>
              <a:rPr lang="en-GB" baseline="0" dirty="0" smtClean="0"/>
              <a:t> then </a:t>
            </a:r>
            <a:r>
              <a:rPr lang="en-GB" dirty="0" smtClean="0"/>
              <a:t>share with the wider group.</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3</a:t>
            </a:fld>
            <a:endParaRPr lang="en-GB"/>
          </a:p>
        </p:txBody>
      </p:sp>
    </p:spTree>
    <p:extLst>
      <p:ext uri="{BB962C8B-B14F-4D97-AF65-F5344CB8AC3E}">
        <p14:creationId xmlns:p14="http://schemas.microsoft.com/office/powerpoint/2010/main" val="3132594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slide ‘Faking it on the internet’ was presented as being a real attack on the internet – but is actually a TV show being filmed. I showed this to the students last week – but you could show it again to see if they remembered! </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14</a:t>
            </a:fld>
            <a:endParaRPr lang="en-GB"/>
          </a:p>
        </p:txBody>
      </p:sp>
    </p:spTree>
    <p:extLst>
      <p:ext uri="{BB962C8B-B14F-4D97-AF65-F5344CB8AC3E}">
        <p14:creationId xmlns:p14="http://schemas.microsoft.com/office/powerpoint/2010/main" val="1181690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Britain First (a far right group) now has more than one million followers on Facebook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National Action is a proscribed (banned) group. It was banned under the Terrorism Act in 2016 and it is a criminal offence to be affiliated or connected to it in any way, or to have any of their literature. They have been distributing leaflets at Leicester </a:t>
            </a:r>
            <a:r>
              <a:rPr lang="en-GB" sz="1200" kern="1200" dirty="0" err="1" smtClean="0">
                <a:solidFill>
                  <a:schemeClr val="tx1"/>
                </a:solidFill>
                <a:effectLst/>
                <a:latin typeface="+mn-lt"/>
                <a:ea typeface="+mn-ea"/>
                <a:cs typeface="+mn-cs"/>
              </a:rPr>
              <a:t>Uni</a:t>
            </a:r>
            <a:r>
              <a:rPr lang="en-GB" sz="1200" kern="1200" dirty="0" smtClean="0">
                <a:solidFill>
                  <a:schemeClr val="tx1"/>
                </a:solidFill>
                <a:effectLst/>
                <a:latin typeface="+mn-lt"/>
                <a:ea typeface="+mn-ea"/>
                <a:cs typeface="+mn-cs"/>
              </a:rPr>
              <a:t> and 5 arrests were made last Wednesday  (slide 11)   </a:t>
            </a:r>
          </a:p>
          <a:p>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17</a:t>
            </a:fld>
            <a:endParaRPr lang="en-GB"/>
          </a:p>
        </p:txBody>
      </p:sp>
    </p:spTree>
    <p:extLst>
      <p:ext uri="{BB962C8B-B14F-4D97-AF65-F5344CB8AC3E}">
        <p14:creationId xmlns:p14="http://schemas.microsoft.com/office/powerpoint/2010/main" val="230185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a:t>
            </a:r>
            <a:r>
              <a:rPr lang="en-GB" baseline="0" dirty="0" smtClean="0"/>
              <a:t> students to consider what they think a terrorist ‘looks’ like. They will be influenced by the medias portrayal of a terrorist. </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18</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19</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go to www.youtube.com and search for </a:t>
            </a:r>
            <a:r>
              <a:rPr lang="en-GB" b="1" baseline="0" dirty="0" smtClean="0"/>
              <a:t>‘BBC </a:t>
            </a:r>
            <a:r>
              <a:rPr lang="en-US" b="1" dirty="0" smtClean="0"/>
              <a:t>Who is Norway shooting suspect Anders Behring </a:t>
            </a:r>
            <a:r>
              <a:rPr lang="en-US" b="1" dirty="0" err="1" smtClean="0"/>
              <a:t>Breivik</a:t>
            </a:r>
            <a:r>
              <a:rPr lang="en-US" b="1" dirty="0" smtClean="0"/>
              <a:t>’  </a:t>
            </a:r>
            <a:endParaRPr lang="en-GB" b="1" dirty="0"/>
          </a:p>
        </p:txBody>
      </p:sp>
      <p:sp>
        <p:nvSpPr>
          <p:cNvPr id="4" name="Slide Number Placeholder 3"/>
          <p:cNvSpPr>
            <a:spLocks noGrp="1"/>
          </p:cNvSpPr>
          <p:nvPr>
            <p:ph type="sldNum" sz="quarter" idx="10"/>
          </p:nvPr>
        </p:nvSpPr>
        <p:spPr/>
        <p:txBody>
          <a:bodyPr/>
          <a:lstStyle/>
          <a:p>
            <a:fld id="{283499D1-E3A1-440D-8A8B-348CF5C80F51}" type="slidenum">
              <a:rPr lang="en-GB" smtClean="0"/>
              <a:t>20</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search for ‘</a:t>
            </a:r>
            <a:r>
              <a:rPr lang="en-US" b="1" dirty="0" err="1" smtClean="0"/>
              <a:t>Shoebomber</a:t>
            </a:r>
            <a:r>
              <a:rPr lang="en-US" b="1" dirty="0" smtClean="0"/>
              <a:t> Richard Reid December 22, 2001 Boston’</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21</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Arrests/charges</a:t>
            </a:r>
            <a:r>
              <a:rPr lang="en-GB" baseline="0" dirty="0" smtClean="0"/>
              <a:t> against Thomas ‘Slab’ Murphy have been subject to libel claims. </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22</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t>
            </a:r>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23</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25</a:t>
            </a:fld>
            <a:endParaRPr lang="en-GB"/>
          </a:p>
        </p:txBody>
      </p:sp>
    </p:spTree>
    <p:extLst>
      <p:ext uri="{BB962C8B-B14F-4D97-AF65-F5344CB8AC3E}">
        <p14:creationId xmlns:p14="http://schemas.microsoft.com/office/powerpoint/2010/main" val="2497810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Video Discussion handout questions provided</a:t>
            </a:r>
          </a:p>
          <a:p>
            <a:endParaRPr lang="en-GB" dirty="0"/>
          </a:p>
        </p:txBody>
      </p:sp>
      <p:sp>
        <p:nvSpPr>
          <p:cNvPr id="4" name="Slide Number Placeholder 3"/>
          <p:cNvSpPr>
            <a:spLocks noGrp="1"/>
          </p:cNvSpPr>
          <p:nvPr>
            <p:ph type="sldNum" sz="quarter" idx="10"/>
          </p:nvPr>
        </p:nvSpPr>
        <p:spPr/>
        <p:txBody>
          <a:bodyPr/>
          <a:lstStyle/>
          <a:p>
            <a:fld id="{283499D1-E3A1-440D-8A8B-348CF5C80F51}" type="slidenum">
              <a:rPr lang="en-GB" smtClean="0"/>
              <a:t>27</a:t>
            </a:fld>
            <a:endParaRPr lang="en-GB"/>
          </a:p>
        </p:txBody>
      </p:sp>
    </p:spTree>
    <p:extLst>
      <p:ext uri="{BB962C8B-B14F-4D97-AF65-F5344CB8AC3E}">
        <p14:creationId xmlns:p14="http://schemas.microsoft.com/office/powerpoint/2010/main" val="343086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20B0E2D-E2D6-40B5-B516-5817908639BB}"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308921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0B0E2D-E2D6-40B5-B516-5817908639BB}"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687072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0B0E2D-E2D6-40B5-B516-5817908639BB}"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4209201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20B0E2D-E2D6-40B5-B516-5817908639BB}"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01412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20B0E2D-E2D6-40B5-B516-5817908639BB}" type="datetimeFigureOut">
              <a:rPr lang="en-GB" smtClean="0"/>
              <a:t>18/09/2018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39635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20B0E2D-E2D6-40B5-B516-5817908639BB}" type="datetimeFigureOut">
              <a:rPr lang="en-GB" smtClean="0"/>
              <a:t>18/09/2018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646427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0B0E2D-E2D6-40B5-B516-5817908639BB}" type="datetimeFigureOut">
              <a:rPr lang="en-GB" smtClean="0"/>
              <a:t>18/09/2018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3376247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0B0E2D-E2D6-40B5-B516-5817908639BB}"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556007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0B0E2D-E2D6-40B5-B516-5817908639BB}" type="datetimeFigureOut">
              <a:rPr lang="en-GB" smtClean="0"/>
              <a:t>18/09/2018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45618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0B0E2D-E2D6-40B5-B516-5817908639BB}"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251718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20B0E2D-E2D6-40B5-B516-5817908639BB}" type="datetimeFigureOut">
              <a:rPr lang="en-GB" smtClean="0"/>
              <a:t>18/09/2018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356F7D-ED39-49E9-B722-5FD9C2D38E27}" type="slidenum">
              <a:rPr lang="en-GB" smtClean="0"/>
              <a:t>‹#›</a:t>
            </a:fld>
            <a:endParaRPr lang="en-GB"/>
          </a:p>
        </p:txBody>
      </p:sp>
    </p:spTree>
    <p:extLst>
      <p:ext uri="{BB962C8B-B14F-4D97-AF65-F5344CB8AC3E}">
        <p14:creationId xmlns:p14="http://schemas.microsoft.com/office/powerpoint/2010/main" val="176104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B0E2D-E2D6-40B5-B516-5817908639BB}" type="datetimeFigureOut">
              <a:rPr lang="en-GB" smtClean="0"/>
              <a:t>18/09/2018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56F7D-ED39-49E9-B722-5FD9C2D38E27}" type="slidenum">
              <a:rPr lang="en-GB" smtClean="0"/>
              <a:t>‹#›</a:t>
            </a:fld>
            <a:endParaRPr lang="en-GB"/>
          </a:p>
        </p:txBody>
      </p:sp>
    </p:spTree>
    <p:extLst>
      <p:ext uri="{BB962C8B-B14F-4D97-AF65-F5344CB8AC3E}">
        <p14:creationId xmlns:p14="http://schemas.microsoft.com/office/powerpoint/2010/main" val="2360445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urveymonkey.co.uk/r/knifecrimesurve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GHcuaV3qRl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thesun.co.uk/living/3158465/vile-trolls-muslim-woman-london-terror-attack/"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emf"/><Relationship Id="rId7"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10" Type="http://schemas.openxmlformats.org/officeDocument/2006/relationships/image" Target="../media/image3.png"/><Relationship Id="rId4" Type="http://schemas.openxmlformats.org/officeDocument/2006/relationships/image" Target="../media/image23.jpg"/><Relationship Id="rId9" Type="http://schemas.openxmlformats.org/officeDocument/2006/relationships/image" Target="../media/image28.jpg"/></Relationships>
</file>

<file path=ppt/slides/_rels/slide18.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3.png"/><Relationship Id="rId7" Type="http://schemas.openxmlformats.org/officeDocument/2006/relationships/image" Target="../media/image32.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 Id="rId9"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29.jp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29.jpg"/><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29.jp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9HvNvH14BGA" TargetMode="External"/><Relationship Id="rId3" Type="http://schemas.openxmlformats.org/officeDocument/2006/relationships/image" Target="../media/image3.png"/><Relationship Id="rId7"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29.jpg"/><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hyperlink" Target="https://www.youtube.com/watch?v=s3y51Vd4kJ4"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truetube.co.uk/film/extremists?tab=teachers_not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37" y="116632"/>
            <a:ext cx="7715250" cy="2592288"/>
          </a:xfrm>
          <a:prstGeom prst="rect">
            <a:avLst/>
          </a:prstGeom>
        </p:spPr>
      </p:pic>
      <p:sp>
        <p:nvSpPr>
          <p:cNvPr id="4" name="Title 3"/>
          <p:cNvSpPr>
            <a:spLocks noGrp="1"/>
          </p:cNvSpPr>
          <p:nvPr>
            <p:ph type="ctrTitle"/>
          </p:nvPr>
        </p:nvSpPr>
        <p:spPr>
          <a:xfrm>
            <a:off x="730787" y="2420888"/>
            <a:ext cx="7772400" cy="2475706"/>
          </a:xfrm>
        </p:spPr>
        <p:txBody>
          <a:bodyPr>
            <a:normAutofit/>
          </a:bodyPr>
          <a:lstStyle/>
          <a:p>
            <a:r>
              <a:rPr lang="en-GB" sz="6600" dirty="0"/>
              <a:t>British Values </a:t>
            </a:r>
            <a:br>
              <a:rPr lang="en-GB" sz="6600" dirty="0"/>
            </a:br>
            <a:r>
              <a:rPr lang="en-GB" sz="6600" dirty="0"/>
              <a:t>&amp; Prevent</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7874" y="4581128"/>
            <a:ext cx="2818225" cy="1800200"/>
          </a:xfrm>
          <a:prstGeom prst="rect">
            <a:avLst/>
          </a:prstGeom>
        </p:spPr>
      </p:pic>
    </p:spTree>
    <p:extLst>
      <p:ext uri="{BB962C8B-B14F-4D97-AF65-F5344CB8AC3E}">
        <p14:creationId xmlns:p14="http://schemas.microsoft.com/office/powerpoint/2010/main" val="2874865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Quick quiz</a:t>
            </a:r>
            <a:endParaRPr lang="en-GB"/>
          </a:p>
        </p:txBody>
      </p:sp>
      <p:sp>
        <p:nvSpPr>
          <p:cNvPr id="3" name="Content Placeholder 2"/>
          <p:cNvSpPr>
            <a:spLocks noGrp="1"/>
          </p:cNvSpPr>
          <p:nvPr>
            <p:ph idx="1"/>
          </p:nvPr>
        </p:nvSpPr>
        <p:spPr/>
        <p:txBody>
          <a:bodyPr/>
          <a:lstStyle/>
          <a:p>
            <a:r>
              <a:rPr lang="en-GB" u="sng" dirty="0">
                <a:hlinkClick r:id="rId2"/>
              </a:rPr>
              <a:t>https://www.surveymonkey.co.uk/r/knifecrimesurvey</a:t>
            </a:r>
            <a:r>
              <a:rPr lang="en-GB" dirty="0"/>
              <a:t> </a:t>
            </a:r>
            <a:endParaRPr lang="en-GB" dirty="0" smtClean="0"/>
          </a:p>
          <a:p>
            <a:endParaRPr lang="en-GB" dirty="0"/>
          </a:p>
          <a:p>
            <a:endParaRPr lang="en-GB" dirty="0"/>
          </a:p>
        </p:txBody>
      </p:sp>
    </p:spTree>
    <p:extLst>
      <p:ext uri="{BB962C8B-B14F-4D97-AF65-F5344CB8AC3E}">
        <p14:creationId xmlns:p14="http://schemas.microsoft.com/office/powerpoint/2010/main" val="268715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panose="02040604050505020304" pitchFamily="18" charset="0"/>
              </a:rPr>
              <a:t>British Values &amp; Prevent </a:t>
            </a:r>
            <a:endParaRPr lang="en-GB" b="1" dirty="0">
              <a:latin typeface="Century" panose="02040604050505020304" pitchFamily="18" charset="0"/>
            </a:endParaRPr>
          </a:p>
        </p:txBody>
      </p:sp>
      <p:sp>
        <p:nvSpPr>
          <p:cNvPr id="3" name="Content Placeholder 2"/>
          <p:cNvSpPr>
            <a:spLocks noGrp="1"/>
          </p:cNvSpPr>
          <p:nvPr>
            <p:ph idx="1"/>
          </p:nvPr>
        </p:nvSpPr>
        <p:spPr/>
        <p:txBody>
          <a:bodyPr>
            <a:normAutofit fontScale="92500" lnSpcReduction="20000"/>
          </a:bodyPr>
          <a:lstStyle/>
          <a:p>
            <a:r>
              <a:rPr lang="en-GB" dirty="0">
                <a:latin typeface="Century" panose="02040604050505020304" pitchFamily="18" charset="0"/>
                <a:hlinkClick r:id="rId3"/>
              </a:rPr>
              <a:t>https://</a:t>
            </a:r>
            <a:r>
              <a:rPr lang="en-GB" dirty="0" smtClean="0">
                <a:latin typeface="Century" panose="02040604050505020304" pitchFamily="18" charset="0"/>
                <a:hlinkClick r:id="rId3"/>
              </a:rPr>
              <a:t>www.youtube.com/watch?v=GHcuaV3qRlA</a:t>
            </a:r>
            <a:endParaRPr lang="en-GB" dirty="0" smtClean="0">
              <a:latin typeface="Century" panose="02040604050505020304" pitchFamily="18" charset="0"/>
            </a:endParaRPr>
          </a:p>
          <a:p>
            <a:endParaRPr lang="en-GB" dirty="0">
              <a:latin typeface="Century" panose="02040604050505020304" pitchFamily="18" charset="0"/>
            </a:endParaRPr>
          </a:p>
          <a:p>
            <a:r>
              <a:rPr lang="en-GB" dirty="0">
                <a:latin typeface="Century" panose="02040604050505020304" pitchFamily="18" charset="0"/>
              </a:rPr>
              <a:t>What does the song make you think of</a:t>
            </a:r>
            <a:r>
              <a:rPr lang="en-GB" dirty="0" smtClean="0">
                <a:latin typeface="Century" panose="02040604050505020304" pitchFamily="18" charset="0"/>
              </a:rPr>
              <a:t>?</a:t>
            </a:r>
          </a:p>
          <a:p>
            <a:r>
              <a:rPr lang="en-GB" dirty="0">
                <a:latin typeface="Century" panose="02040604050505020304" pitchFamily="18" charset="0"/>
              </a:rPr>
              <a:t>Does it mean the same to people now as it did in the 1940’s? Why</a:t>
            </a:r>
            <a:r>
              <a:rPr lang="en-GB" dirty="0" smtClean="0">
                <a:latin typeface="Century" panose="02040604050505020304" pitchFamily="18" charset="0"/>
              </a:rPr>
              <a:t>?</a:t>
            </a:r>
          </a:p>
          <a:p>
            <a:r>
              <a:rPr lang="en-GB" dirty="0">
                <a:latin typeface="Century" panose="02040604050505020304" pitchFamily="18" charset="0"/>
              </a:rPr>
              <a:t>What do you think Britain stands </a:t>
            </a:r>
            <a:r>
              <a:rPr lang="en-GB" dirty="0" smtClean="0">
                <a:latin typeface="Century" panose="02040604050505020304" pitchFamily="18" charset="0"/>
              </a:rPr>
              <a:t>for today?</a:t>
            </a:r>
            <a:r>
              <a:rPr lang="en-GB" dirty="0"/>
              <a:t/>
            </a:r>
            <a:br>
              <a:rPr lang="en-GB" dirty="0"/>
            </a:br>
            <a:r>
              <a:rPr lang="en-GB" dirty="0"/>
              <a:t/>
            </a:r>
            <a:br>
              <a:rPr lang="en-GB" dirty="0"/>
            </a:br>
            <a:endParaRPr lang="en-GB" dirty="0"/>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260164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panose="02040604050505020304" pitchFamily="18" charset="0"/>
              </a:rPr>
              <a:t>Quick task</a:t>
            </a:r>
            <a:endParaRPr lang="en-GB" b="1" dirty="0">
              <a:latin typeface="Century" panose="02040604050505020304" pitchFamily="18" charset="0"/>
            </a:endParaRPr>
          </a:p>
        </p:txBody>
      </p:sp>
      <p:sp>
        <p:nvSpPr>
          <p:cNvPr id="3" name="Content Placeholder 2"/>
          <p:cNvSpPr>
            <a:spLocks noGrp="1"/>
          </p:cNvSpPr>
          <p:nvPr>
            <p:ph idx="1"/>
          </p:nvPr>
        </p:nvSpPr>
        <p:spPr>
          <a:xfrm>
            <a:off x="672232" y="2276872"/>
            <a:ext cx="8229600" cy="2880320"/>
          </a:xfrm>
        </p:spPr>
        <p:txBody>
          <a:bodyPr/>
          <a:lstStyle/>
          <a:p>
            <a:r>
              <a:rPr lang="en-GB" dirty="0" smtClean="0">
                <a:latin typeface="Century" panose="02040604050505020304" pitchFamily="18" charset="0"/>
              </a:rPr>
              <a:t>What are the five British Values?</a:t>
            </a:r>
          </a:p>
          <a:p>
            <a:endParaRPr lang="en-GB" dirty="0" smtClean="0">
              <a:latin typeface="Century" panose="02040604050505020304" pitchFamily="18" charset="0"/>
            </a:endParaRPr>
          </a:p>
          <a:p>
            <a:endParaRPr lang="en-GB" dirty="0">
              <a:latin typeface="Century" panose="02040604050505020304" pitchFamily="18" charset="0"/>
            </a:endParaRPr>
          </a:p>
          <a:p>
            <a:r>
              <a:rPr lang="en-GB" dirty="0" smtClean="0">
                <a:latin typeface="Century" panose="02040604050505020304" pitchFamily="18" charset="0"/>
              </a:rPr>
              <a:t>What are some of the British values you would consider? </a:t>
            </a:r>
            <a:endParaRPr lang="en-GB" dirty="0">
              <a:latin typeface="Century" panose="020406040505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40676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panose="02040604050505020304" pitchFamily="18" charset="0"/>
              </a:rPr>
              <a:t>The five British Values</a:t>
            </a:r>
            <a:endParaRPr lang="en-GB" b="1" dirty="0">
              <a:latin typeface="Century" panose="02040604050505020304" pitchFamily="18" charset="0"/>
            </a:endParaRPr>
          </a:p>
        </p:txBody>
      </p:sp>
      <p:sp>
        <p:nvSpPr>
          <p:cNvPr id="4" name="Content Placeholder 2"/>
          <p:cNvSpPr>
            <a:spLocks noGrp="1"/>
          </p:cNvSpPr>
          <p:nvPr>
            <p:ph idx="1"/>
          </p:nvPr>
        </p:nvSpPr>
        <p:spPr>
          <a:xfrm>
            <a:off x="457200" y="1600200"/>
            <a:ext cx="8229600" cy="5069160"/>
          </a:xfrm>
        </p:spPr>
        <p:txBody>
          <a:bodyPr>
            <a:normAutofit fontScale="92500" lnSpcReduction="10000"/>
          </a:bodyPr>
          <a:lstStyle/>
          <a:p>
            <a:pPr eaLnBrk="1" hangingPunct="1"/>
            <a:r>
              <a:rPr lang="en-GB" altLang="en-US" sz="4000" dirty="0" smtClean="0">
                <a:latin typeface="Century" panose="02040604050505020304" pitchFamily="18" charset="0"/>
              </a:rPr>
              <a:t>Democracy</a:t>
            </a:r>
          </a:p>
          <a:p>
            <a:pPr eaLnBrk="1" hangingPunct="1"/>
            <a:r>
              <a:rPr lang="en-GB" altLang="en-US" sz="4000" dirty="0" smtClean="0">
                <a:latin typeface="Century" panose="02040604050505020304" pitchFamily="18" charset="0"/>
              </a:rPr>
              <a:t>The rule of law</a:t>
            </a:r>
          </a:p>
          <a:p>
            <a:pPr eaLnBrk="1" hangingPunct="1"/>
            <a:r>
              <a:rPr lang="en-GB" altLang="en-US" sz="4000" dirty="0" smtClean="0">
                <a:latin typeface="Century" panose="02040604050505020304" pitchFamily="18" charset="0"/>
              </a:rPr>
              <a:t>Individual liberty</a:t>
            </a:r>
          </a:p>
          <a:p>
            <a:pPr eaLnBrk="1" hangingPunct="1"/>
            <a:r>
              <a:rPr lang="en-GB" altLang="en-US" sz="4000" dirty="0" smtClean="0">
                <a:latin typeface="Century" panose="02040604050505020304" pitchFamily="18" charset="0"/>
              </a:rPr>
              <a:t>Mutual respect</a:t>
            </a:r>
          </a:p>
          <a:p>
            <a:pPr eaLnBrk="1" hangingPunct="1"/>
            <a:r>
              <a:rPr lang="en-GB" altLang="en-US" sz="4000" dirty="0" smtClean="0">
                <a:latin typeface="Century" panose="02040604050505020304" pitchFamily="18" charset="0"/>
              </a:rPr>
              <a:t>Tolerance</a:t>
            </a:r>
          </a:p>
          <a:p>
            <a:pPr eaLnBrk="1" hangingPunct="1"/>
            <a:endParaRPr lang="en-GB" altLang="en-US" sz="4000" dirty="0">
              <a:latin typeface="Century" panose="02040604050505020304" pitchFamily="18" charset="0"/>
            </a:endParaRPr>
          </a:p>
          <a:p>
            <a:pPr eaLnBrk="1" hangingPunct="1"/>
            <a:r>
              <a:rPr lang="en-GB" altLang="en-US" sz="4000" dirty="0" smtClean="0">
                <a:latin typeface="Century" panose="02040604050505020304" pitchFamily="18" charset="0"/>
              </a:rPr>
              <a:t>Quick reminder these are on the back of your lanyard!</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402504"/>
            <a:ext cx="3969792" cy="3898703"/>
          </a:xfrm>
          <a:prstGeom prst="rect">
            <a:avLst/>
          </a:prstGeom>
        </p:spPr>
      </p:pic>
    </p:spTree>
    <p:extLst>
      <p:ext uri="{BB962C8B-B14F-4D97-AF65-F5344CB8AC3E}">
        <p14:creationId xmlns:p14="http://schemas.microsoft.com/office/powerpoint/2010/main" val="399725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Effect transition="in" filter="fade">
                                      <p:cBhvr>
                                        <p:cTn id="48" dur="1000"/>
                                        <p:tgtEl>
                                          <p:spTgt spid="4">
                                            <p:txEl>
                                              <p:pRg st="6" end="6"/>
                                            </p:txEl>
                                          </p:spTgt>
                                        </p:tgtEl>
                                      </p:cBhvr>
                                    </p:animEffect>
                                    <p:anim calcmode="lin" valueType="num">
                                      <p:cBhvr>
                                        <p:cTn id="4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panose="02040604050505020304" pitchFamily="18" charset="0"/>
              </a:rPr>
              <a:t>Quick Task</a:t>
            </a:r>
            <a:endParaRPr lang="en-GB" b="1" dirty="0">
              <a:latin typeface="Century" panose="02040604050505020304" pitchFamily="18" charset="0"/>
            </a:endParaRPr>
          </a:p>
        </p:txBody>
      </p:sp>
      <p:sp>
        <p:nvSpPr>
          <p:cNvPr id="3" name="Content Placeholder 2"/>
          <p:cNvSpPr>
            <a:spLocks noGrp="1"/>
          </p:cNvSpPr>
          <p:nvPr>
            <p:ph idx="1"/>
          </p:nvPr>
        </p:nvSpPr>
        <p:spPr>
          <a:xfrm>
            <a:off x="457200" y="2204864"/>
            <a:ext cx="8229600" cy="2548880"/>
          </a:xfrm>
        </p:spPr>
        <p:txBody>
          <a:bodyPr>
            <a:normAutofit fontScale="92500"/>
          </a:bodyPr>
          <a:lstStyle/>
          <a:p>
            <a:r>
              <a:rPr lang="en-GB" sz="4800" dirty="0" smtClean="0">
                <a:latin typeface="Century" panose="02040604050505020304" pitchFamily="18" charset="0"/>
              </a:rPr>
              <a:t>Find a definition for the five British Values, writing them on the handout provided. </a:t>
            </a:r>
            <a:endParaRPr lang="en-GB" sz="4800" dirty="0">
              <a:latin typeface="Century" panose="020406040505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317815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1179"/>
            <a:ext cx="8229600" cy="1143000"/>
          </a:xfrm>
        </p:spPr>
        <p:txBody>
          <a:bodyPr>
            <a:normAutofit fontScale="90000"/>
          </a:bodyPr>
          <a:lstStyle/>
          <a:p>
            <a:r>
              <a:rPr lang="en-GB" b="1" dirty="0">
                <a:latin typeface="Century" panose="02040604050505020304" pitchFamily="18" charset="0"/>
              </a:rPr>
              <a:t>Democracy</a:t>
            </a:r>
            <a:br>
              <a:rPr lang="en-GB" b="1" dirty="0">
                <a:latin typeface="Century" panose="02040604050505020304" pitchFamily="18" charset="0"/>
              </a:rPr>
            </a:br>
            <a:endParaRPr lang="en-GB" dirty="0">
              <a:latin typeface="Century" panose="02040604050505020304" pitchFamily="18" charset="0"/>
            </a:endParaRPr>
          </a:p>
        </p:txBody>
      </p:sp>
      <p:sp>
        <p:nvSpPr>
          <p:cNvPr id="4" name="Content Placeholder 2"/>
          <p:cNvSpPr>
            <a:spLocks noGrp="1"/>
          </p:cNvSpPr>
          <p:nvPr>
            <p:ph idx="1"/>
          </p:nvPr>
        </p:nvSpPr>
        <p:spPr/>
        <p:txBody>
          <a:bodyPr rtlCol="0">
            <a:normAutofit fontScale="85000" lnSpcReduction="20000"/>
          </a:bodyPr>
          <a:lstStyle/>
          <a:p>
            <a:pPr marL="0" indent="0" eaLnBrk="1" fontAlgn="auto" hangingPunct="1">
              <a:spcAft>
                <a:spcPts val="0"/>
              </a:spcAft>
              <a:buFont typeface="Arial" panose="020B0604020202020204" pitchFamily="34" charset="0"/>
              <a:buNone/>
              <a:defRPr/>
            </a:pPr>
            <a:r>
              <a:rPr lang="en-GB" sz="4800" dirty="0" smtClean="0">
                <a:latin typeface="Century" panose="02040604050505020304" pitchFamily="18" charset="0"/>
              </a:rPr>
              <a:t>Britain is a democracy – this means that the people in Britain vote for the people who make the laws and decide how the country is run. If we didn’t have a democracy, just one person might be able to make all the laws and that would not be fair.</a:t>
            </a:r>
          </a:p>
          <a:p>
            <a:pPr eaLnBrk="1" fontAlgn="auto" hangingPunct="1">
              <a:spcAft>
                <a:spcPts val="0"/>
              </a:spcAft>
              <a:buFont typeface="Arial" panose="020B0604020202020204" pitchFamily="34" charset="0"/>
              <a:buNone/>
              <a:defRPr/>
            </a:pPr>
            <a:endParaRPr lang="en-GB" sz="4000" b="1" dirty="0" smtClean="0">
              <a:latin typeface="Comic Sans MS" pitchFamily="66"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268103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41235"/>
            <a:ext cx="8229600" cy="1143000"/>
          </a:xfrm>
        </p:spPr>
        <p:txBody>
          <a:bodyPr>
            <a:normAutofit fontScale="90000"/>
          </a:bodyPr>
          <a:lstStyle/>
          <a:p>
            <a:pPr marL="342900" lvl="0" indent="-342900">
              <a:spcBef>
                <a:spcPct val="20000"/>
              </a:spcBef>
              <a:defRPr/>
            </a:pPr>
            <a:r>
              <a:rPr lang="en-GB" sz="5200" b="1" dirty="0">
                <a:solidFill>
                  <a:prstClr val="black"/>
                </a:solidFill>
                <a:latin typeface="Century" panose="02040604050505020304" pitchFamily="18" charset="0"/>
                <a:ea typeface="+mn-ea"/>
                <a:cs typeface="+mn-cs"/>
              </a:rPr>
              <a:t>The rule of the law</a:t>
            </a:r>
            <a:r>
              <a:rPr lang="en-GB" sz="5200" b="1" dirty="0">
                <a:solidFill>
                  <a:prstClr val="black"/>
                </a:solidFill>
                <a:latin typeface="Comic Sans MS" pitchFamily="66" charset="0"/>
                <a:ea typeface="+mn-ea"/>
                <a:cs typeface="+mn-cs"/>
              </a:rPr>
              <a:t/>
            </a:r>
            <a:br>
              <a:rPr lang="en-GB" sz="5200" b="1" dirty="0">
                <a:solidFill>
                  <a:prstClr val="black"/>
                </a:solidFill>
                <a:latin typeface="Comic Sans MS" pitchFamily="66" charset="0"/>
                <a:ea typeface="+mn-ea"/>
                <a:cs typeface="+mn-cs"/>
              </a:rPr>
            </a:br>
            <a:endParaRPr lang="en-GB" dirty="0"/>
          </a:p>
        </p:txBody>
      </p:sp>
      <p:sp>
        <p:nvSpPr>
          <p:cNvPr id="3" name="Content Placeholder 2"/>
          <p:cNvSpPr>
            <a:spLocks noGrp="1"/>
          </p:cNvSpPr>
          <p:nvPr>
            <p:ph idx="1"/>
          </p:nvPr>
        </p:nvSpPr>
        <p:spPr/>
        <p:txBody>
          <a:bodyPr>
            <a:normAutofit/>
          </a:bodyPr>
          <a:lstStyle/>
          <a:p>
            <a:pPr marL="0" lvl="0" indent="0">
              <a:buNone/>
              <a:defRPr/>
            </a:pPr>
            <a:r>
              <a:rPr lang="en-GB" sz="4800" dirty="0" smtClean="0">
                <a:solidFill>
                  <a:prstClr val="black"/>
                </a:solidFill>
                <a:latin typeface="Century" panose="02040604050505020304" pitchFamily="18" charset="0"/>
              </a:rPr>
              <a:t>In </a:t>
            </a:r>
            <a:r>
              <a:rPr lang="en-GB" sz="4800" dirty="0">
                <a:solidFill>
                  <a:prstClr val="black"/>
                </a:solidFill>
                <a:latin typeface="Century" panose="02040604050505020304" pitchFamily="18" charset="0"/>
              </a:rPr>
              <a:t>Britain we have a police force who make sure people do not do the wrong thing and break the law – this means that we are safe.</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87820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defRPr/>
            </a:pPr>
            <a:r>
              <a:rPr lang="en-GB" sz="5200" b="1" dirty="0">
                <a:solidFill>
                  <a:prstClr val="black"/>
                </a:solidFill>
                <a:latin typeface="Century" panose="02040604050505020304" pitchFamily="18" charset="0"/>
                <a:ea typeface="+mn-ea"/>
                <a:cs typeface="+mn-cs"/>
              </a:rPr>
              <a:t>Individual Liberty</a:t>
            </a:r>
            <a:r>
              <a:rPr lang="en-GB" sz="5200" b="1" dirty="0">
                <a:solidFill>
                  <a:prstClr val="black"/>
                </a:solidFill>
                <a:latin typeface="Comic Sans MS" pitchFamily="66" charset="0"/>
                <a:ea typeface="+mn-ea"/>
                <a:cs typeface="+mn-cs"/>
              </a:rPr>
              <a:t/>
            </a:r>
            <a:br>
              <a:rPr lang="en-GB" sz="5200" b="1" dirty="0">
                <a:solidFill>
                  <a:prstClr val="black"/>
                </a:solidFill>
                <a:latin typeface="Comic Sans MS" pitchFamily="66" charset="0"/>
                <a:ea typeface="+mn-ea"/>
                <a:cs typeface="+mn-cs"/>
              </a:rPr>
            </a:br>
            <a:endParaRPr lang="en-GB" dirty="0"/>
          </a:p>
        </p:txBody>
      </p:sp>
      <p:sp>
        <p:nvSpPr>
          <p:cNvPr id="3" name="Content Placeholder 2"/>
          <p:cNvSpPr>
            <a:spLocks noGrp="1"/>
          </p:cNvSpPr>
          <p:nvPr>
            <p:ph idx="1"/>
          </p:nvPr>
        </p:nvSpPr>
        <p:spPr/>
        <p:txBody>
          <a:bodyPr>
            <a:normAutofit/>
          </a:bodyPr>
          <a:lstStyle/>
          <a:p>
            <a:pPr marL="0" lvl="0" indent="0">
              <a:buNone/>
              <a:defRPr/>
            </a:pPr>
            <a:r>
              <a:rPr lang="en-GB" sz="4800" dirty="0" smtClean="0">
                <a:solidFill>
                  <a:prstClr val="black"/>
                </a:solidFill>
                <a:latin typeface="Century" panose="02040604050505020304" pitchFamily="18" charset="0"/>
              </a:rPr>
              <a:t>In </a:t>
            </a:r>
            <a:r>
              <a:rPr lang="en-GB" sz="4800" dirty="0">
                <a:solidFill>
                  <a:prstClr val="black"/>
                </a:solidFill>
                <a:latin typeface="Century" panose="02040604050505020304" pitchFamily="18" charset="0"/>
              </a:rPr>
              <a:t>Britain, as long as we do not break the law, we can live as we choose to and have our own opinions about things.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384700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prstClr val="black"/>
                </a:solidFill>
                <a:latin typeface="Century" panose="02040604050505020304" pitchFamily="18" charset="0"/>
              </a:rPr>
              <a:t>Mutual Respect</a:t>
            </a:r>
            <a:r>
              <a:rPr lang="en-GB" b="1" dirty="0">
                <a:solidFill>
                  <a:prstClr val="black"/>
                </a:solidFill>
                <a:latin typeface="Comic Sans MS" pitchFamily="66" charset="0"/>
              </a:rPr>
              <a:t/>
            </a:r>
            <a:br>
              <a:rPr lang="en-GB" b="1" dirty="0">
                <a:solidFill>
                  <a:prstClr val="black"/>
                </a:solidFill>
                <a:latin typeface="Comic Sans MS" pitchFamily="66" charset="0"/>
              </a:rPr>
            </a:br>
            <a:endParaRPr lang="en-GB" dirty="0"/>
          </a:p>
        </p:txBody>
      </p:sp>
      <p:sp>
        <p:nvSpPr>
          <p:cNvPr id="3" name="Content Placeholder 2"/>
          <p:cNvSpPr>
            <a:spLocks noGrp="1"/>
          </p:cNvSpPr>
          <p:nvPr>
            <p:ph idx="1"/>
          </p:nvPr>
        </p:nvSpPr>
        <p:spPr>
          <a:xfrm>
            <a:off x="457200" y="1600200"/>
            <a:ext cx="8435280" cy="4925144"/>
          </a:xfrm>
        </p:spPr>
        <p:txBody>
          <a:bodyPr>
            <a:normAutofit/>
          </a:bodyPr>
          <a:lstStyle/>
          <a:p>
            <a:pPr marL="0" lvl="0" indent="0">
              <a:buNone/>
              <a:defRPr/>
            </a:pPr>
            <a:r>
              <a:rPr lang="en-GB" sz="4000" dirty="0" smtClean="0">
                <a:solidFill>
                  <a:prstClr val="black"/>
                </a:solidFill>
                <a:latin typeface="Century" panose="02040604050505020304" pitchFamily="18" charset="0"/>
              </a:rPr>
              <a:t>We </a:t>
            </a:r>
            <a:r>
              <a:rPr lang="en-GB" sz="4000" dirty="0">
                <a:solidFill>
                  <a:prstClr val="black"/>
                </a:solidFill>
                <a:latin typeface="Century" panose="02040604050505020304" pitchFamily="18" charset="0"/>
              </a:rPr>
              <a:t>might not always agree with other people, but we try to show respect for their thoughts and feelings.</a:t>
            </a:r>
          </a:p>
          <a:p>
            <a:pPr marL="0" lvl="0" indent="0">
              <a:buNone/>
              <a:defRPr/>
            </a:pPr>
            <a:r>
              <a:rPr lang="en-GB" sz="4000" dirty="0">
                <a:solidFill>
                  <a:prstClr val="black"/>
                </a:solidFill>
                <a:latin typeface="Century" panose="02040604050505020304" pitchFamily="18" charset="0"/>
              </a:rPr>
              <a:t>We can give respect to others and we can expect other people to show us respect.</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41635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143000"/>
          </a:xfrm>
        </p:spPr>
        <p:txBody>
          <a:bodyPr/>
          <a:lstStyle/>
          <a:p>
            <a:r>
              <a:rPr lang="en-GB" sz="5400" b="1" dirty="0">
                <a:solidFill>
                  <a:prstClr val="black"/>
                </a:solidFill>
                <a:latin typeface="Century" panose="02040604050505020304" pitchFamily="18" charset="0"/>
                <a:ea typeface="+mn-ea"/>
                <a:cs typeface="+mn-cs"/>
              </a:rPr>
              <a:t>Tolerance</a:t>
            </a:r>
            <a:endParaRPr lang="en-GB" dirty="0">
              <a:latin typeface="Century" panose="02040604050505020304" pitchFamily="18" charset="0"/>
            </a:endParaRPr>
          </a:p>
        </p:txBody>
      </p:sp>
      <p:sp>
        <p:nvSpPr>
          <p:cNvPr id="3" name="Content Placeholder 2"/>
          <p:cNvSpPr>
            <a:spLocks noGrp="1"/>
          </p:cNvSpPr>
          <p:nvPr>
            <p:ph idx="1"/>
          </p:nvPr>
        </p:nvSpPr>
        <p:spPr/>
        <p:txBody>
          <a:bodyPr>
            <a:normAutofit/>
          </a:bodyPr>
          <a:lstStyle/>
          <a:p>
            <a:pPr marL="0" lvl="0" indent="0">
              <a:buNone/>
              <a:defRPr/>
            </a:pPr>
            <a:r>
              <a:rPr lang="en-GB" sz="4000" dirty="0" smtClean="0">
                <a:solidFill>
                  <a:prstClr val="black"/>
                </a:solidFill>
                <a:latin typeface="Century" panose="02040604050505020304" pitchFamily="18" charset="0"/>
              </a:rPr>
              <a:t>In </a:t>
            </a:r>
            <a:r>
              <a:rPr lang="en-GB" sz="4000" dirty="0">
                <a:solidFill>
                  <a:prstClr val="black"/>
                </a:solidFill>
                <a:latin typeface="Century" panose="02040604050505020304" pitchFamily="18" charset="0"/>
              </a:rPr>
              <a:t>Britain we accept that other people might have different beliefs than ours and they may believe in different religions.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318603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5856"/>
            <a:ext cx="8229600" cy="1143000"/>
          </a:xfrm>
        </p:spPr>
        <p:txBody>
          <a:bodyPr>
            <a:normAutofit fontScale="90000"/>
          </a:bodyPr>
          <a:lstStyle/>
          <a:p>
            <a:r>
              <a:rPr lang="en-GB" b="1" dirty="0">
                <a:latin typeface="Century" panose="02040604050505020304" pitchFamily="18" charset="0"/>
              </a:rPr>
              <a:t>Which of these do you                 know and use? </a:t>
            </a:r>
            <a:r>
              <a:rPr lang="en-GB" b="1" dirty="0">
                <a:solidFill>
                  <a:schemeClr val="accent5"/>
                </a:solidFill>
                <a:latin typeface="Century Gothic" panose="020B0502020202020204" pitchFamily="34" charset="0"/>
              </a:rPr>
              <a:t/>
            </a:r>
            <a:br>
              <a:rPr lang="en-GB" b="1" dirty="0">
                <a:solidFill>
                  <a:schemeClr val="accent5"/>
                </a:solidFill>
                <a:latin typeface="Century Gothic" panose="020B0502020202020204" pitchFamily="34" charset="0"/>
              </a:rPr>
            </a:br>
            <a:endParaRPr lang="en-GB" dirty="0"/>
          </a:p>
        </p:txBody>
      </p:sp>
      <p:pic>
        <p:nvPicPr>
          <p:cNvPr id="5" name="Content Placeholder 4" descr="https://pbs.twimg.com/profile_images/616039686734123008/syFSpLD0.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899592" y="1736351"/>
            <a:ext cx="14954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4" descr="http://a5.mzstatic.com/eu/r30/Purple69/v4/39/06/9b/39069bd6-eb50-bba0-0aa7-c41481812eef/icon175x17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41997" y="1800669"/>
            <a:ext cx="1285968" cy="128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https://lh3.ggpht.com/lSLM0xhCA1RZOwaQcjhlwmsvaIQYaP3c5qbDKCgLALhydrgExnaSKZdGa8S3YtRuVA=w30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88224" y="1658493"/>
            <a:ext cx="1584194" cy="15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http://thehydrocafe.com/wp-content/uploads/2015/05/official-facebook-logo-slid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07704" y="3820374"/>
            <a:ext cx="2023203" cy="113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Image result for instagram"/>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80112" y="3693863"/>
            <a:ext cx="1391321" cy="13913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07904" y="5229200"/>
            <a:ext cx="1440867" cy="1440867"/>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215367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eaLnBrk="0" fontAlgn="base" hangingPunct="0">
              <a:spcAft>
                <a:spcPct val="0"/>
              </a:spcAft>
            </a:pPr>
            <a:r>
              <a:rPr lang="en-GB" sz="3200" b="1" dirty="0">
                <a:latin typeface="Century" panose="02040604050505020304" pitchFamily="18" charset="0"/>
                <a:ea typeface="+mn-ea"/>
                <a:cs typeface="+mn-cs"/>
              </a:rPr>
              <a:t>What message </a:t>
            </a:r>
            <a:r>
              <a:rPr lang="en-GB" sz="3200" b="1" dirty="0" smtClean="0">
                <a:latin typeface="Century" panose="02040604050505020304" pitchFamily="18" charset="0"/>
                <a:ea typeface="+mn-ea"/>
                <a:cs typeface="+mn-cs"/>
              </a:rPr>
              <a:t>do the media really </a:t>
            </a:r>
            <a:r>
              <a:rPr lang="en-GB" sz="3200" b="1" dirty="0">
                <a:latin typeface="Century" panose="02040604050505020304" pitchFamily="18" charset="0"/>
                <a:ea typeface="+mn-ea"/>
                <a:cs typeface="+mn-cs"/>
              </a:rPr>
              <a:t>give?</a:t>
            </a:r>
            <a:r>
              <a:rPr lang="en-GB" sz="3200" b="1" dirty="0">
                <a:solidFill>
                  <a:srgbClr val="4BACC6"/>
                </a:solidFill>
                <a:latin typeface="Century Gothic" panose="020B0502020202020204" pitchFamily="34" charset="0"/>
                <a:ea typeface="+mn-ea"/>
                <a:cs typeface="+mn-cs"/>
              </a:rPr>
              <a:t/>
            </a:r>
            <a:br>
              <a:rPr lang="en-GB" sz="3200" b="1" dirty="0">
                <a:solidFill>
                  <a:srgbClr val="4BACC6"/>
                </a:solidFill>
                <a:latin typeface="Century Gothic" panose="020B0502020202020204" pitchFamily="34" charset="0"/>
                <a:ea typeface="+mn-ea"/>
                <a:cs typeface="+mn-cs"/>
              </a:rPr>
            </a:br>
            <a:endParaRPr lang="en-GB" dirty="0"/>
          </a:p>
        </p:txBody>
      </p:sp>
      <p:pic>
        <p:nvPicPr>
          <p:cNvPr id="4" name="Picture 2" descr="Image result for muslim woman westminster">
            <a:hlinkClick r:id="rId2"/>
          </p:cNvPr>
          <p:cNvPicPr>
            <a:picLocks noGrp="1" noChangeAspect="1" noChangeArrowheads="1"/>
          </p:cNvPicPr>
          <p:nvPr>
            <p:ph idx="1"/>
          </p:nvPr>
        </p:nvPicPr>
        <p:blipFill rotWithShape="1">
          <a:blip r:embed="rId3">
            <a:extLst>
              <a:ext uri="{28A0092B-C50C-407E-A947-70E740481C1C}">
                <a14:useLocalDpi xmlns:a14="http://schemas.microsoft.com/office/drawing/2010/main"/>
              </a:ext>
            </a:extLst>
          </a:blip>
          <a:srcRect/>
          <a:stretch/>
        </p:blipFill>
        <p:spPr bwMode="auto">
          <a:xfrm>
            <a:off x="440788" y="1417638"/>
            <a:ext cx="8229600" cy="366903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rot="20407267">
            <a:off x="700498" y="1778173"/>
            <a:ext cx="5184576" cy="1008112"/>
            <a:chOff x="611560" y="2564904"/>
            <a:chExt cx="5184576" cy="1008112"/>
          </a:xfrm>
        </p:grpSpPr>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1560" y="2564904"/>
              <a:ext cx="5184576" cy="1008112"/>
            </a:xfrm>
            <a:prstGeom prst="rect">
              <a:avLst/>
            </a:prstGeom>
          </p:spPr>
        </p:pic>
        <p:sp>
          <p:nvSpPr>
            <p:cNvPr id="7" name="Rectangle 6"/>
            <p:cNvSpPr/>
            <p:nvPr/>
          </p:nvSpPr>
          <p:spPr>
            <a:xfrm>
              <a:off x="1115616" y="2636912"/>
              <a:ext cx="1800200" cy="2160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8" name="Group 7"/>
          <p:cNvGrpSpPr/>
          <p:nvPr/>
        </p:nvGrpSpPr>
        <p:grpSpPr>
          <a:xfrm rot="20331266">
            <a:off x="922318" y="3345602"/>
            <a:ext cx="3744416" cy="1224136"/>
            <a:chOff x="1619672" y="3068960"/>
            <a:chExt cx="3744416" cy="1224136"/>
          </a:xfrm>
        </p:grpSpPr>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619672" y="3068960"/>
              <a:ext cx="3744416" cy="1224136"/>
            </a:xfrm>
            <a:prstGeom prst="rect">
              <a:avLst/>
            </a:prstGeom>
          </p:spPr>
        </p:pic>
        <p:sp>
          <p:nvSpPr>
            <p:cNvPr id="10" name="Rectangle 9"/>
            <p:cNvSpPr/>
            <p:nvPr/>
          </p:nvSpPr>
          <p:spPr>
            <a:xfrm>
              <a:off x="2051720" y="3212976"/>
              <a:ext cx="1152128"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11" name="TextBox 10"/>
          <p:cNvSpPr txBox="1"/>
          <p:nvPr/>
        </p:nvSpPr>
        <p:spPr>
          <a:xfrm>
            <a:off x="424376" y="5321139"/>
            <a:ext cx="8396095" cy="1200329"/>
          </a:xfrm>
          <a:prstGeom prst="rect">
            <a:avLst/>
          </a:prstGeom>
          <a:noFill/>
        </p:spPr>
        <p:txBody>
          <a:bodyPr wrap="square" rtlCol="0">
            <a:spAutoFit/>
          </a:bodyPr>
          <a:lstStyle/>
          <a:p>
            <a:r>
              <a:rPr lang="en-GB" dirty="0">
                <a:latin typeface="Century" panose="02040604050505020304" pitchFamily="18" charset="0"/>
              </a:rPr>
              <a:t>Image shared by a lot of right wing groups after the Westminster attack. Britain First are just one </a:t>
            </a:r>
            <a:r>
              <a:rPr lang="en-GB" dirty="0" err="1">
                <a:latin typeface="Century" panose="02040604050505020304" pitchFamily="18" charset="0"/>
              </a:rPr>
              <a:t>eg</a:t>
            </a:r>
            <a:r>
              <a:rPr lang="en-GB" dirty="0">
                <a:latin typeface="Century" panose="02040604050505020304" pitchFamily="18" charset="0"/>
              </a:rPr>
              <a:t> of these groups. They are up to 1.7 million like and shares on Facebook, therefore when they post something like this it’s seen by a huge number of people.</a:t>
            </a:r>
          </a:p>
        </p:txBody>
      </p:sp>
      <p:pic>
        <p:nvPicPr>
          <p:cNvPr id="3" name="Picture 2"/>
          <p:cNvPicPr>
            <a:picLocks noChangeAspect="1"/>
          </p:cNvPicPr>
          <p:nvPr/>
        </p:nvPicPr>
        <p:blipFill>
          <a:blip r:embed="rId6"/>
          <a:stretch>
            <a:fillRect/>
          </a:stretch>
        </p:blipFill>
        <p:spPr>
          <a:xfrm>
            <a:off x="8100392" y="134251"/>
            <a:ext cx="944962" cy="707197"/>
          </a:xfrm>
          <a:prstGeom prst="rect">
            <a:avLst/>
          </a:prstGeom>
        </p:spPr>
      </p:pic>
    </p:spTree>
    <p:extLst>
      <p:ext uri="{BB962C8B-B14F-4D97-AF65-F5344CB8AC3E}">
        <p14:creationId xmlns:p14="http://schemas.microsoft.com/office/powerpoint/2010/main" val="377345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25816" r="236"/>
          <a:stretch/>
        </p:blipFill>
        <p:spPr>
          <a:xfrm>
            <a:off x="179512" y="188640"/>
            <a:ext cx="4032448" cy="6480720"/>
          </a:xfrm>
          <a:prstGeom prst="rect">
            <a:avLst/>
          </a:prstGeom>
        </p:spPr>
      </p:pic>
      <p:pic>
        <p:nvPicPr>
          <p:cNvPr id="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55976" y="188640"/>
            <a:ext cx="4640962" cy="6480720"/>
          </a:xfrm>
        </p:spPr>
      </p:pic>
    </p:spTree>
    <p:extLst>
      <p:ext uri="{BB962C8B-B14F-4D97-AF65-F5344CB8AC3E}">
        <p14:creationId xmlns:p14="http://schemas.microsoft.com/office/powerpoint/2010/main" val="4577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GB" b="1" dirty="0" smtClean="0">
                <a:latin typeface="Century Gothic" panose="020B0502020202020204" pitchFamily="34" charset="0"/>
              </a:rPr>
              <a:t>What are we trying to </a:t>
            </a:r>
            <a:r>
              <a:rPr lang="en-GB" b="1" i="1" dirty="0" smtClean="0">
                <a:latin typeface="Century Gothic" panose="020B0502020202020204" pitchFamily="34" charset="0"/>
              </a:rPr>
              <a:t>prevent:</a:t>
            </a:r>
            <a:r>
              <a:rPr lang="en-GB" b="1" dirty="0" smtClean="0">
                <a:latin typeface="Century Gothic" panose="020B0502020202020204" pitchFamily="34" charset="0"/>
              </a:rPr>
              <a:t> </a:t>
            </a:r>
            <a:endParaRPr lang="en-GB" b="1" dirty="0">
              <a:latin typeface="Century Gothic" panose="020B0502020202020204" pitchFamily="34" charset="0"/>
            </a:endParaRPr>
          </a:p>
        </p:txBody>
      </p:sp>
      <p:pic>
        <p:nvPicPr>
          <p:cNvPr id="5" name="Content Placeholder 3"/>
          <p:cNvPicPr>
            <a:picLocks noGrp="1"/>
          </p:cNvPicPr>
          <p:nvPr>
            <p:ph idx="1"/>
          </p:nvPr>
        </p:nvPicPr>
        <p:blipFill rotWithShape="1">
          <a:blip r:embed="rId2"/>
          <a:srcRect l="11638" r="37392"/>
          <a:stretch/>
        </p:blipFill>
        <p:spPr bwMode="auto">
          <a:xfrm>
            <a:off x="107682" y="1417638"/>
            <a:ext cx="2952327" cy="5097165"/>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3"/>
          <a:srcRect l="11062" r="37154"/>
          <a:stretch/>
        </p:blipFill>
        <p:spPr bwMode="auto">
          <a:xfrm>
            <a:off x="3060009" y="1417638"/>
            <a:ext cx="3076575" cy="5097165"/>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a:srcRect l="11382" r="36995"/>
          <a:stretch/>
        </p:blipFill>
        <p:spPr bwMode="auto">
          <a:xfrm>
            <a:off x="6076950" y="1417639"/>
            <a:ext cx="3067050" cy="5065264"/>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9944" y="52379"/>
            <a:ext cx="945456" cy="708179"/>
          </a:xfrm>
          <a:prstGeom prst="rect">
            <a:avLst/>
          </a:prstGeom>
        </p:spPr>
      </p:pic>
    </p:spTree>
    <p:extLst>
      <p:ext uri="{BB962C8B-B14F-4D97-AF65-F5344CB8AC3E}">
        <p14:creationId xmlns:p14="http://schemas.microsoft.com/office/powerpoint/2010/main" val="1747943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11100" t="10048" r="36842" b="6220"/>
          <a:stretch/>
        </p:blipFill>
        <p:spPr bwMode="auto">
          <a:xfrm>
            <a:off x="107504" y="620688"/>
            <a:ext cx="3517361" cy="5904657"/>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a:blip r:embed="rId3"/>
          <a:stretch>
            <a:fillRect/>
          </a:stretch>
        </p:blipFill>
        <p:spPr>
          <a:xfrm>
            <a:off x="3779912" y="2348881"/>
            <a:ext cx="5040560" cy="4176464"/>
          </a:xfrm>
          <a:prstGeom prst="rect">
            <a:avLst/>
          </a:prstGeom>
        </p:spPr>
      </p:pic>
      <p:sp>
        <p:nvSpPr>
          <p:cNvPr id="6" name="TextBox 5"/>
          <p:cNvSpPr txBox="1"/>
          <p:nvPr/>
        </p:nvSpPr>
        <p:spPr>
          <a:xfrm>
            <a:off x="3851009" y="620688"/>
            <a:ext cx="4999016" cy="1569660"/>
          </a:xfrm>
          <a:prstGeom prst="rect">
            <a:avLst/>
          </a:prstGeom>
          <a:noFill/>
        </p:spPr>
        <p:txBody>
          <a:bodyPr wrap="square" rtlCol="0">
            <a:spAutoFit/>
          </a:bodyPr>
          <a:lstStyle/>
          <a:p>
            <a:pPr algn="just"/>
            <a:r>
              <a:rPr lang="en-GB" sz="1600" b="1" dirty="0">
                <a:latin typeface="Century Gothic" panose="020B0502020202020204" pitchFamily="34" charset="0"/>
              </a:rPr>
              <a:t>Neo-Nazi sixth former 'plotted new Columbine massacre in Loughborough'</a:t>
            </a:r>
          </a:p>
          <a:p>
            <a:pPr algn="just"/>
            <a:r>
              <a:rPr lang="en-GB" sz="1600" b="1" dirty="0">
                <a:latin typeface="Century Gothic" panose="020B0502020202020204" pitchFamily="34" charset="0"/>
              </a:rPr>
              <a:t>Michael </a:t>
            </a:r>
            <a:r>
              <a:rPr lang="en-GB" sz="1600" b="1" dirty="0" err="1">
                <a:latin typeface="Century Gothic" panose="020B0502020202020204" pitchFamily="34" charset="0"/>
              </a:rPr>
              <a:t>Piggin</a:t>
            </a:r>
            <a:r>
              <a:rPr lang="en-GB" sz="1600" b="1" dirty="0">
                <a:latin typeface="Century Gothic" panose="020B0502020202020204" pitchFamily="34" charset="0"/>
              </a:rPr>
              <a:t>, 18, compiled a list of six potential targets including his school in Loughborough and the town's university, council offices, mosque and </a:t>
            </a:r>
            <a:r>
              <a:rPr lang="en-GB" sz="1600" b="1" dirty="0" smtClean="0">
                <a:latin typeface="Century Gothic" panose="020B0502020202020204" pitchFamily="34" charset="0"/>
              </a:rPr>
              <a:t>cinema</a:t>
            </a:r>
            <a:endParaRPr lang="en-GB" sz="1600" b="1" dirty="0">
              <a:latin typeface="Century Gothic" panose="020B0502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376" y="117091"/>
            <a:ext cx="945456" cy="503598"/>
          </a:xfrm>
          <a:prstGeom prst="rect">
            <a:avLst/>
          </a:prstGeom>
        </p:spPr>
      </p:pic>
    </p:spTree>
    <p:extLst>
      <p:ext uri="{BB962C8B-B14F-4D97-AF65-F5344CB8AC3E}">
        <p14:creationId xmlns:p14="http://schemas.microsoft.com/office/powerpoint/2010/main" val="4005841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738094"/>
          </a:xfrm>
        </p:spPr>
        <p:txBody>
          <a:bodyPr>
            <a:normAutofit fontScale="90000"/>
          </a:bodyPr>
          <a:lstStyle/>
          <a:p>
            <a:r>
              <a:rPr lang="en-GB" b="1" dirty="0" smtClean="0">
                <a:latin typeface="Century Gothic" panose="020B0502020202020204" pitchFamily="34" charset="0"/>
              </a:rPr>
              <a:t>Right Wing:  </a:t>
            </a:r>
            <a:endParaRPr lang="en-GB" b="1" dirty="0">
              <a:latin typeface="Century Gothic" panose="020B0502020202020204" pitchFamily="34" charset="0"/>
            </a:endParaRPr>
          </a:p>
        </p:txBody>
      </p:sp>
      <p:pic>
        <p:nvPicPr>
          <p:cNvPr id="5" name="Picture 4"/>
          <p:cNvPicPr>
            <a:picLocks noChangeAspect="1"/>
          </p:cNvPicPr>
          <p:nvPr/>
        </p:nvPicPr>
        <p:blipFill>
          <a:blip r:embed="rId3"/>
          <a:stretch>
            <a:fillRect/>
          </a:stretch>
        </p:blipFill>
        <p:spPr>
          <a:xfrm>
            <a:off x="4935974" y="3847224"/>
            <a:ext cx="1321100" cy="1870403"/>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8888" y="3847224"/>
            <a:ext cx="1360005" cy="1360005"/>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2033" y="3624275"/>
            <a:ext cx="1379427" cy="1504375"/>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8888" y="2198296"/>
            <a:ext cx="1371940" cy="1234746"/>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2865" y="4219827"/>
            <a:ext cx="1370189" cy="1370189"/>
          </a:xfrm>
          <a:prstGeom prst="rect">
            <a:avLst/>
          </a:prstGeom>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542865" y="2078551"/>
            <a:ext cx="1481432" cy="1481432"/>
          </a:xfrm>
          <a:prstGeom prst="rect">
            <a:avLst/>
          </a:prstGeom>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96391" y="2198296"/>
            <a:ext cx="2121368" cy="1192209"/>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3881341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053" y="772314"/>
            <a:ext cx="8568952" cy="1439702"/>
          </a:xfrm>
        </p:spPr>
        <p:txBody>
          <a:bodyPr>
            <a:normAutofit/>
          </a:bodyPr>
          <a:lstStyle/>
          <a:p>
            <a:r>
              <a:rPr lang="en-GB" b="1" dirty="0">
                <a:latin typeface="Century" panose="02040604050505020304" pitchFamily="18" charset="0"/>
              </a:rPr>
              <a:t>What does a terrorist look like?</a:t>
            </a:r>
            <a:r>
              <a:rPr lang="en-GB" b="1" dirty="0">
                <a:solidFill>
                  <a:schemeClr val="accent5">
                    <a:lumMod val="75000"/>
                  </a:schemeClr>
                </a:solidFill>
                <a:latin typeface="MadScience" panose="00000400000000000000" pitchFamily="2" charset="0"/>
              </a:rPr>
              <a:t/>
            </a:r>
            <a:br>
              <a:rPr lang="en-GB" b="1" dirty="0">
                <a:solidFill>
                  <a:schemeClr val="accent5">
                    <a:lumMod val="75000"/>
                  </a:schemeClr>
                </a:solidFill>
                <a:latin typeface="MadScience" panose="00000400000000000000" pitchFamily="2" charset="0"/>
              </a:rPr>
            </a:br>
            <a:endParaRPr lang="en-GB" b="1" dirty="0">
              <a:solidFill>
                <a:schemeClr val="accent5">
                  <a:lumMod val="75000"/>
                </a:schemeClr>
              </a:solidFill>
              <a:latin typeface="MadScience" panose="00000400000000000000"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946" y="2231551"/>
            <a:ext cx="1871663" cy="1871663"/>
          </a:xfrm>
          <a:prstGeom prst="rect">
            <a:avLst/>
          </a:prstGeom>
          <a:ln>
            <a:solidFill>
              <a:schemeClr val="tx1"/>
            </a:solidFill>
          </a:ln>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968" y="2188238"/>
            <a:ext cx="2160240" cy="1871663"/>
          </a:xfrm>
          <a:prstGeom prst="rect">
            <a:avLst/>
          </a:prstGeom>
          <a:ln>
            <a:solidFill>
              <a:schemeClr val="tx1"/>
            </a:solidFill>
          </a:ln>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608" y="4515893"/>
            <a:ext cx="2087687" cy="191690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5943" y="1528459"/>
            <a:ext cx="2148830" cy="1916906"/>
          </a:xfrm>
          <a:prstGeom prst="rect">
            <a:avLst/>
          </a:prstGeom>
          <a:ln>
            <a:solidFill>
              <a:schemeClr val="tx1"/>
            </a:solidFill>
          </a:ln>
        </p:spPr>
      </p:pic>
      <p:pic>
        <p:nvPicPr>
          <p:cNvPr id="7" name="Picture 6"/>
          <p:cNvPicPr>
            <a:picLocks noChangeAspect="1"/>
          </p:cNvPicPr>
          <p:nvPr/>
        </p:nvPicPr>
        <p:blipFill rotWithShape="1">
          <a:blip r:embed="rId8" cstate="print">
            <a:extLst>
              <a:ext uri="{28A0092B-C50C-407E-A947-70E740481C1C}">
                <a14:useLocalDpi xmlns:a14="http://schemas.microsoft.com/office/drawing/2010/main" val="0"/>
              </a:ext>
            </a:extLst>
          </a:blip>
          <a:srcRect l="27163" t="12215" r="27951" b="1"/>
          <a:stretch/>
        </p:blipFill>
        <p:spPr>
          <a:xfrm>
            <a:off x="6685943" y="4041097"/>
            <a:ext cx="1764530" cy="1941887"/>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79912" y="4269692"/>
            <a:ext cx="2105025" cy="2171700"/>
          </a:xfrm>
          <a:prstGeom prst="rect">
            <a:avLst/>
          </a:prstGeom>
        </p:spPr>
      </p:pic>
      <p:sp>
        <p:nvSpPr>
          <p:cNvPr id="17" name="TextBox 16"/>
          <p:cNvSpPr txBox="1"/>
          <p:nvPr/>
        </p:nvSpPr>
        <p:spPr>
          <a:xfrm rot="20131367">
            <a:off x="353827" y="3177150"/>
            <a:ext cx="8569685" cy="1200329"/>
          </a:xfrm>
          <a:prstGeom prst="rect">
            <a:avLst/>
          </a:prstGeom>
          <a:noFill/>
        </p:spPr>
        <p:txBody>
          <a:bodyPr wrap="square" rtlCol="0">
            <a:spAutoFit/>
          </a:bodyPr>
          <a:lstStyle/>
          <a:p>
            <a:r>
              <a:rPr lang="en-GB" sz="7200" dirty="0" smtClean="0">
                <a:solidFill>
                  <a:srgbClr val="FF0000"/>
                </a:solidFill>
                <a:latin typeface="Century" panose="02040604050505020304" pitchFamily="18" charset="0"/>
              </a:rPr>
              <a:t>ALL TERRORISTS</a:t>
            </a:r>
            <a:endParaRPr lang="en-GB" sz="7200" dirty="0">
              <a:solidFill>
                <a:srgbClr val="FF0000"/>
              </a:solidFill>
              <a:latin typeface="Century" panose="02040604050505020304" pitchFamily="18" charset="0"/>
            </a:endParaRPr>
          </a:p>
        </p:txBody>
      </p:sp>
    </p:spTree>
    <p:extLst>
      <p:ext uri="{BB962C8B-B14F-4D97-AF65-F5344CB8AC3E}">
        <p14:creationId xmlns:p14="http://schemas.microsoft.com/office/powerpoint/2010/main" val="342046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
        <p:nvSpPr>
          <p:cNvPr id="8" name="TextBox 7"/>
          <p:cNvSpPr txBox="1"/>
          <p:nvPr/>
        </p:nvSpPr>
        <p:spPr>
          <a:xfrm>
            <a:off x="725488" y="1772816"/>
            <a:ext cx="7992888" cy="1815882"/>
          </a:xfrm>
          <a:prstGeom prst="rect">
            <a:avLst/>
          </a:prstGeom>
          <a:noFill/>
        </p:spPr>
        <p:txBody>
          <a:bodyPr wrap="square" rtlCol="0">
            <a:spAutoFit/>
          </a:bodyPr>
          <a:lstStyle/>
          <a:p>
            <a:r>
              <a:rPr lang="en-GB" sz="2800" dirty="0" smtClean="0">
                <a:latin typeface="Century" panose="02040604050505020304" pitchFamily="18" charset="0"/>
              </a:rPr>
              <a:t>We are all familiar with what the media tells us a terrorist looks like but we know that anyone can become a radicalised and become a terrorist.</a:t>
            </a:r>
            <a:endParaRPr lang="en-GB" sz="2800" dirty="0">
              <a:latin typeface="Century" panose="02040604050505020304" pitchFamily="18" charset="0"/>
            </a:endParaRPr>
          </a:p>
        </p:txBody>
      </p:sp>
      <p:sp>
        <p:nvSpPr>
          <p:cNvPr id="7" name="TextBox 6"/>
          <p:cNvSpPr txBox="1"/>
          <p:nvPr/>
        </p:nvSpPr>
        <p:spPr>
          <a:xfrm>
            <a:off x="723822" y="4077072"/>
            <a:ext cx="8064896" cy="1815882"/>
          </a:xfrm>
          <a:prstGeom prst="rect">
            <a:avLst/>
          </a:prstGeom>
          <a:noFill/>
        </p:spPr>
        <p:txBody>
          <a:bodyPr wrap="square" rtlCol="0">
            <a:spAutoFit/>
          </a:bodyPr>
          <a:lstStyle/>
          <a:p>
            <a:r>
              <a:rPr lang="en-GB" sz="2800" dirty="0" smtClean="0">
                <a:latin typeface="Century" panose="02040604050505020304" pitchFamily="18" charset="0"/>
              </a:rPr>
              <a:t>A terrorist does not have a particular  appearance. A terrorist can belong to any gender, race or religious belief and can dress and wear their hair however they choose.  </a:t>
            </a:r>
            <a:endParaRPr lang="en-GB" sz="2800" dirty="0">
              <a:latin typeface="Century" panose="02040604050505020304" pitchFamily="18" charset="0"/>
            </a:endParaRPr>
          </a:p>
        </p:txBody>
      </p:sp>
    </p:spTree>
    <p:extLst>
      <p:ext uri="{BB962C8B-B14F-4D97-AF65-F5344CB8AC3E}">
        <p14:creationId xmlns:p14="http://schemas.microsoft.com/office/powerpoint/2010/main" val="162902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 y="105418"/>
            <a:ext cx="8820472" cy="1439702"/>
          </a:xfrm>
        </p:spPr>
        <p:txBody>
          <a:bodyPr>
            <a:normAutofit/>
          </a:bodyPr>
          <a:lstStyle/>
          <a:p>
            <a:r>
              <a:rPr lang="en-GB" b="1" dirty="0" smtClean="0">
                <a:latin typeface="Century" panose="02040604050505020304" pitchFamily="18" charset="0"/>
              </a:rPr>
              <a:t>Terror attacks</a:t>
            </a:r>
            <a:endParaRPr lang="en-GB" b="1" dirty="0">
              <a:latin typeface="Century" panose="020406040505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154" y="1844823"/>
            <a:ext cx="2160240" cy="1871663"/>
          </a:xfrm>
          <a:prstGeom prst="rect">
            <a:avLst/>
          </a:prstGeom>
          <a:ln>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2739900"/>
            <a:ext cx="1871663" cy="1871663"/>
          </a:xfrm>
          <a:prstGeom prst="rect">
            <a:avLst/>
          </a:prstGeom>
          <a:ln>
            <a:solidFill>
              <a:srgbClr val="FF00FF"/>
            </a:solidFill>
          </a:ln>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3119" y="1846991"/>
            <a:ext cx="2148830" cy="1916906"/>
          </a:xfrm>
          <a:prstGeom prst="rect">
            <a:avLst/>
          </a:prstGeom>
          <a:ln>
            <a:solidFill>
              <a:schemeClr val="tx1"/>
            </a:solidFill>
          </a:ln>
        </p:spPr>
      </p:pic>
      <p:sp>
        <p:nvSpPr>
          <p:cNvPr id="7" name="TextBox 6"/>
          <p:cNvSpPr txBox="1"/>
          <p:nvPr/>
        </p:nvSpPr>
        <p:spPr>
          <a:xfrm>
            <a:off x="205986" y="4899594"/>
            <a:ext cx="8614486" cy="1631216"/>
          </a:xfrm>
          <a:prstGeom prst="rect">
            <a:avLst/>
          </a:prstGeom>
          <a:noFill/>
          <a:ln>
            <a:solidFill>
              <a:srgbClr val="FF00FF"/>
            </a:solidFill>
          </a:ln>
        </p:spPr>
        <p:txBody>
          <a:bodyPr wrap="square" rtlCol="0">
            <a:spAutoFit/>
          </a:bodyPr>
          <a:lstStyle/>
          <a:p>
            <a:r>
              <a:rPr lang="en-GB" sz="2000" b="1" dirty="0" smtClean="0">
                <a:latin typeface="Century" panose="02040604050505020304" pitchFamily="18" charset="0"/>
              </a:rPr>
              <a:t>NAME: </a:t>
            </a:r>
            <a:r>
              <a:rPr lang="en-GB" sz="2000" dirty="0" smtClean="0">
                <a:latin typeface="Century" panose="02040604050505020304" pitchFamily="18" charset="0"/>
              </a:rPr>
              <a:t>Anders </a:t>
            </a:r>
            <a:r>
              <a:rPr lang="en-GB" sz="2000" dirty="0" err="1" smtClean="0">
                <a:latin typeface="Century" panose="02040604050505020304" pitchFamily="18" charset="0"/>
              </a:rPr>
              <a:t>Breivik</a:t>
            </a:r>
            <a:r>
              <a:rPr lang="en-GB" sz="2000" dirty="0" smtClean="0">
                <a:latin typeface="Century" panose="02040604050505020304" pitchFamily="18" charset="0"/>
              </a:rPr>
              <a:t>, NORWAY </a:t>
            </a:r>
          </a:p>
          <a:p>
            <a:r>
              <a:rPr lang="en-GB" sz="2000" b="1" dirty="0" smtClean="0">
                <a:latin typeface="Century" panose="02040604050505020304" pitchFamily="18" charset="0"/>
              </a:rPr>
              <a:t>ORGANISATION: </a:t>
            </a:r>
            <a:r>
              <a:rPr lang="en-GB" sz="2000" dirty="0" err="1" smtClean="0">
                <a:latin typeface="Century" panose="02040604050505020304" pitchFamily="18" charset="0"/>
              </a:rPr>
              <a:t>Norweigian</a:t>
            </a:r>
            <a:r>
              <a:rPr lang="en-GB" sz="2000" dirty="0" smtClean="0">
                <a:latin typeface="Century" panose="02040604050505020304" pitchFamily="18" charset="0"/>
              </a:rPr>
              <a:t> far-right terrorist</a:t>
            </a:r>
          </a:p>
          <a:p>
            <a:r>
              <a:rPr lang="en-GB" sz="2000" b="1" dirty="0" smtClean="0">
                <a:latin typeface="Century" panose="02040604050505020304" pitchFamily="18" charset="0"/>
              </a:rPr>
              <a:t>TARGET: </a:t>
            </a:r>
            <a:r>
              <a:rPr lang="en-GB" sz="2000" dirty="0" smtClean="0">
                <a:latin typeface="Century" panose="02040604050505020304" pitchFamily="18" charset="0"/>
              </a:rPr>
              <a:t>Killed 8 people in a bomb attack before shooting dead 69 young people at a Summer Camp for the </a:t>
            </a:r>
            <a:r>
              <a:rPr lang="en-GB" sz="2000" dirty="0" err="1" smtClean="0">
                <a:latin typeface="Century" panose="02040604050505020304" pitchFamily="18" charset="0"/>
              </a:rPr>
              <a:t>Norweigian</a:t>
            </a:r>
            <a:r>
              <a:rPr lang="en-GB" sz="2000" dirty="0" smtClean="0">
                <a:latin typeface="Century" panose="02040604050505020304" pitchFamily="18" charset="0"/>
              </a:rPr>
              <a:t> Labour Party</a:t>
            </a:r>
          </a:p>
          <a:p>
            <a:r>
              <a:rPr lang="en-GB" sz="2000" b="1" dirty="0" smtClean="0">
                <a:latin typeface="Century" panose="02040604050505020304" pitchFamily="18" charset="0"/>
              </a:rPr>
              <a:t>PUNISHMENT: </a:t>
            </a:r>
            <a:r>
              <a:rPr lang="en-GB" sz="2000" dirty="0" smtClean="0">
                <a:latin typeface="Century" panose="02040604050505020304" pitchFamily="18" charset="0"/>
              </a:rPr>
              <a:t>21 years detention </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94137" y="1869659"/>
            <a:ext cx="2087687" cy="1916906"/>
          </a:xfrm>
          <a:prstGeom prst="rect">
            <a:avLst/>
          </a:prstGeom>
        </p:spPr>
      </p:pic>
    </p:spTree>
    <p:extLst>
      <p:ext uri="{BB962C8B-B14F-4D97-AF65-F5344CB8AC3E}">
        <p14:creationId xmlns:p14="http://schemas.microsoft.com/office/powerpoint/2010/main" val="233539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17090"/>
            <a:ext cx="8568952" cy="1439702"/>
          </a:xfrm>
        </p:spPr>
        <p:txBody>
          <a:bodyPr>
            <a:normAutofit/>
          </a:bodyPr>
          <a:lstStyle/>
          <a:p>
            <a:r>
              <a:rPr lang="en-GB" b="1" dirty="0">
                <a:solidFill>
                  <a:prstClr val="black"/>
                </a:solidFill>
                <a:latin typeface="Century" panose="02040604050505020304" pitchFamily="18" charset="0"/>
              </a:rPr>
              <a:t>Terror attacks</a:t>
            </a:r>
            <a:endParaRPr lang="en-GB" dirty="0">
              <a:solidFill>
                <a:schemeClr val="accent5">
                  <a:lumMod val="75000"/>
                </a:schemeClr>
              </a:solidFill>
              <a:latin typeface="MadScience" panose="00000400000000000000"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5791" y="2754019"/>
            <a:ext cx="2160240" cy="1871663"/>
          </a:xfrm>
          <a:prstGeom prst="rect">
            <a:avLst/>
          </a:prstGeom>
          <a:ln>
            <a:solidFill>
              <a:srgbClr val="FF00FF"/>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19" y="1844824"/>
            <a:ext cx="1871663" cy="1871663"/>
          </a:xfrm>
          <a:prstGeom prst="rect">
            <a:avLst/>
          </a:prstGeom>
          <a:ln>
            <a:solidFill>
              <a:schemeClr val="tx1"/>
            </a:solidFill>
          </a:ln>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4180" y="1811424"/>
            <a:ext cx="2148830" cy="1916906"/>
          </a:xfrm>
          <a:prstGeom prst="rect">
            <a:avLst/>
          </a:prstGeom>
          <a:ln>
            <a:solidFill>
              <a:schemeClr val="tx1"/>
            </a:solidFill>
          </a:ln>
        </p:spPr>
      </p:pic>
      <p:sp>
        <p:nvSpPr>
          <p:cNvPr id="7" name="TextBox 6"/>
          <p:cNvSpPr txBox="1"/>
          <p:nvPr/>
        </p:nvSpPr>
        <p:spPr>
          <a:xfrm>
            <a:off x="251519" y="4913713"/>
            <a:ext cx="8614486" cy="1323439"/>
          </a:xfrm>
          <a:prstGeom prst="rect">
            <a:avLst/>
          </a:prstGeom>
          <a:noFill/>
          <a:ln>
            <a:solidFill>
              <a:srgbClr val="FF00FF"/>
            </a:solidFill>
          </a:ln>
        </p:spPr>
        <p:txBody>
          <a:bodyPr wrap="square" rtlCol="0">
            <a:spAutoFit/>
          </a:bodyPr>
          <a:lstStyle/>
          <a:p>
            <a:r>
              <a:rPr lang="en-GB" sz="2000" dirty="0" smtClean="0">
                <a:latin typeface="Century" panose="02040604050505020304" pitchFamily="18" charset="0"/>
              </a:rPr>
              <a:t>NAME: RICHARD REID, “THE SHOE BOMBER”,  UK</a:t>
            </a:r>
          </a:p>
          <a:p>
            <a:r>
              <a:rPr lang="en-GB" sz="2000" dirty="0" smtClean="0">
                <a:latin typeface="Century" panose="02040604050505020304" pitchFamily="18" charset="0"/>
              </a:rPr>
              <a:t>ORGANISATION: AL QAEDA</a:t>
            </a:r>
          </a:p>
          <a:p>
            <a:r>
              <a:rPr lang="en-GB" sz="2000" dirty="0" smtClean="0">
                <a:latin typeface="Century" panose="02040604050505020304" pitchFamily="18" charset="0"/>
              </a:rPr>
              <a:t>TARGET: AMERICAN AIRLINES FLIGHT 63</a:t>
            </a:r>
          </a:p>
          <a:p>
            <a:r>
              <a:rPr lang="en-GB" sz="2000" dirty="0" smtClean="0">
                <a:latin typeface="Century" panose="02040604050505020304" pitchFamily="18" charset="0"/>
              </a:rPr>
              <a:t>PUNISHMENT: 110years detention WITH NO PAROLE</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24443" y="1809422"/>
            <a:ext cx="2087687" cy="1916906"/>
          </a:xfrm>
          <a:prstGeom prst="rect">
            <a:avLst/>
          </a:prstGeom>
        </p:spPr>
      </p:pic>
    </p:spTree>
    <p:extLst>
      <p:ext uri="{BB962C8B-B14F-4D97-AF65-F5344CB8AC3E}">
        <p14:creationId xmlns:p14="http://schemas.microsoft.com/office/powerpoint/2010/main" val="123753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17090"/>
            <a:ext cx="8568952" cy="1439702"/>
          </a:xfrm>
        </p:spPr>
        <p:txBody>
          <a:bodyPr>
            <a:normAutofit/>
          </a:bodyPr>
          <a:lstStyle/>
          <a:p>
            <a:r>
              <a:rPr lang="en-GB" b="1" dirty="0" smtClean="0">
                <a:latin typeface="Century" panose="02040604050505020304" pitchFamily="18" charset="0"/>
              </a:rPr>
              <a:t>Terror attacks </a:t>
            </a:r>
            <a:endParaRPr lang="en-GB" b="1" dirty="0">
              <a:latin typeface="Century" panose="020406040505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154" y="1844823"/>
            <a:ext cx="2160240" cy="1871663"/>
          </a:xfrm>
          <a:prstGeom prst="rect">
            <a:avLst/>
          </a:prstGeom>
          <a:ln>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19" y="1844824"/>
            <a:ext cx="1871663" cy="1871663"/>
          </a:xfrm>
          <a:prstGeom prst="rect">
            <a:avLst/>
          </a:prstGeom>
          <a:ln>
            <a:solidFill>
              <a:schemeClr val="tx1"/>
            </a:solidFill>
          </a:ln>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0768" y="2758033"/>
            <a:ext cx="2148830" cy="1916906"/>
          </a:xfrm>
          <a:prstGeom prst="rect">
            <a:avLst/>
          </a:prstGeom>
          <a:ln>
            <a:solidFill>
              <a:srgbClr val="FF00FF"/>
            </a:solidFill>
          </a:ln>
        </p:spPr>
      </p:pic>
      <p:sp>
        <p:nvSpPr>
          <p:cNvPr id="7" name="TextBox 6"/>
          <p:cNvSpPr txBox="1"/>
          <p:nvPr/>
        </p:nvSpPr>
        <p:spPr>
          <a:xfrm>
            <a:off x="289903" y="4941168"/>
            <a:ext cx="8614486" cy="1631216"/>
          </a:xfrm>
          <a:prstGeom prst="rect">
            <a:avLst/>
          </a:prstGeom>
          <a:noFill/>
          <a:ln>
            <a:solidFill>
              <a:srgbClr val="FF00FF"/>
            </a:solidFill>
          </a:ln>
        </p:spPr>
        <p:txBody>
          <a:bodyPr wrap="square" rtlCol="0">
            <a:spAutoFit/>
          </a:bodyPr>
          <a:lstStyle/>
          <a:p>
            <a:r>
              <a:rPr lang="en-GB" sz="2000" dirty="0" smtClean="0">
                <a:latin typeface="Century" panose="02040604050505020304" pitchFamily="18" charset="0"/>
              </a:rPr>
              <a:t>NAME:  THOMAS “SLAB” MURPHY</a:t>
            </a:r>
          </a:p>
          <a:p>
            <a:r>
              <a:rPr lang="en-GB" sz="2000" dirty="0" smtClean="0">
                <a:latin typeface="Century" panose="02040604050505020304" pitchFamily="18" charset="0"/>
              </a:rPr>
              <a:t>ORGANISATION: IRISH REPUBLICAN ARMY OR IRA</a:t>
            </a:r>
          </a:p>
          <a:p>
            <a:r>
              <a:rPr lang="en-GB" sz="2000" dirty="0" smtClean="0">
                <a:latin typeface="Century" panose="02040604050505020304" pitchFamily="18" charset="0"/>
              </a:rPr>
              <a:t>TARGET: ACCUSED OF DIRECTING IRA BOMBING CAMPAIGNS IN THE UK</a:t>
            </a:r>
          </a:p>
          <a:p>
            <a:r>
              <a:rPr lang="en-GB" sz="2000" dirty="0" smtClean="0">
                <a:latin typeface="Century" panose="02040604050505020304" pitchFamily="18" charset="0"/>
              </a:rPr>
              <a:t>PUNISHMENT: assets seized, never imprisoned</a:t>
            </a:r>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2532" y="1799580"/>
            <a:ext cx="2087687" cy="1916906"/>
          </a:xfrm>
          <a:prstGeom prst="rect">
            <a:avLst/>
          </a:prstGeom>
        </p:spPr>
      </p:pic>
    </p:spTree>
    <p:extLst>
      <p:ext uri="{BB962C8B-B14F-4D97-AF65-F5344CB8AC3E}">
        <p14:creationId xmlns:p14="http://schemas.microsoft.com/office/powerpoint/2010/main" val="332835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17090"/>
            <a:ext cx="8568952" cy="1439702"/>
          </a:xfrm>
        </p:spPr>
        <p:txBody>
          <a:bodyPr>
            <a:normAutofit/>
          </a:bodyPr>
          <a:lstStyle/>
          <a:p>
            <a:r>
              <a:rPr lang="en-GB" b="1" dirty="0">
                <a:solidFill>
                  <a:prstClr val="black"/>
                </a:solidFill>
                <a:latin typeface="Century" panose="02040604050505020304" pitchFamily="18" charset="0"/>
              </a:rPr>
              <a:t>Terror attacks </a:t>
            </a:r>
            <a:endParaRPr lang="en-GB" dirty="0">
              <a:solidFill>
                <a:schemeClr val="accent5">
                  <a:lumMod val="75000"/>
                </a:schemeClr>
              </a:solidFill>
              <a:latin typeface="MadScience" panose="00000400000000000000"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154" y="1844823"/>
            <a:ext cx="2160240" cy="1871663"/>
          </a:xfrm>
          <a:prstGeom prst="rect">
            <a:avLst/>
          </a:prstGeom>
          <a:ln>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19" y="1844824"/>
            <a:ext cx="1871663" cy="1871663"/>
          </a:xfrm>
          <a:prstGeom prst="rect">
            <a:avLst/>
          </a:prstGeom>
          <a:ln>
            <a:solidFill>
              <a:schemeClr val="tx1"/>
            </a:solidFill>
          </a:ln>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1366" y="1799580"/>
            <a:ext cx="2148830" cy="1916906"/>
          </a:xfrm>
          <a:prstGeom prst="rect">
            <a:avLst/>
          </a:prstGeom>
          <a:ln>
            <a:solidFill>
              <a:schemeClr val="tx1"/>
            </a:solidFill>
          </a:ln>
        </p:spPr>
      </p:pic>
      <p:sp>
        <p:nvSpPr>
          <p:cNvPr id="7" name="TextBox 6"/>
          <p:cNvSpPr txBox="1"/>
          <p:nvPr/>
        </p:nvSpPr>
        <p:spPr>
          <a:xfrm>
            <a:off x="287346" y="4610825"/>
            <a:ext cx="8614486" cy="1323439"/>
          </a:xfrm>
          <a:prstGeom prst="rect">
            <a:avLst/>
          </a:prstGeom>
          <a:noFill/>
          <a:ln>
            <a:solidFill>
              <a:srgbClr val="FF00FF"/>
            </a:solidFill>
          </a:ln>
        </p:spPr>
        <p:txBody>
          <a:bodyPr wrap="square" rtlCol="0">
            <a:spAutoFit/>
          </a:bodyPr>
          <a:lstStyle/>
          <a:p>
            <a:r>
              <a:rPr lang="en-GB" sz="2000" dirty="0" smtClean="0">
                <a:latin typeface="Century" panose="02040604050505020304" pitchFamily="18" charset="0"/>
              </a:rPr>
              <a:t>NAME: </a:t>
            </a:r>
            <a:r>
              <a:rPr lang="en-GB" sz="2000" dirty="0">
                <a:latin typeface="Century" panose="02040604050505020304" pitchFamily="18" charset="0"/>
              </a:rPr>
              <a:t>Salman </a:t>
            </a:r>
            <a:r>
              <a:rPr lang="en-GB" sz="2000" dirty="0" err="1">
                <a:latin typeface="Century" panose="02040604050505020304" pitchFamily="18" charset="0"/>
              </a:rPr>
              <a:t>Abedi</a:t>
            </a:r>
            <a:r>
              <a:rPr lang="en-GB" sz="2000" dirty="0">
                <a:latin typeface="Century" panose="02040604050505020304" pitchFamily="18" charset="0"/>
              </a:rPr>
              <a:t> </a:t>
            </a:r>
          </a:p>
          <a:p>
            <a:r>
              <a:rPr lang="en-GB" sz="2000" dirty="0" smtClean="0">
                <a:latin typeface="Century" panose="02040604050505020304" pitchFamily="18" charset="0"/>
              </a:rPr>
              <a:t>ORGANISATION: </a:t>
            </a:r>
            <a:endParaRPr lang="en-GB" sz="2000" dirty="0">
              <a:latin typeface="Century" panose="02040604050505020304" pitchFamily="18" charset="0"/>
            </a:endParaRPr>
          </a:p>
          <a:p>
            <a:r>
              <a:rPr lang="en-GB" sz="2000" dirty="0" smtClean="0">
                <a:latin typeface="Century" panose="02040604050505020304" pitchFamily="18" charset="0"/>
              </a:rPr>
              <a:t>TARGET: 22 Dead at Manchester Concert, women and young children mainly in the arena.</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02813" y="2379367"/>
            <a:ext cx="2087687" cy="1916906"/>
          </a:xfrm>
          <a:prstGeom prst="rect">
            <a:avLst/>
          </a:prstGeom>
        </p:spPr>
      </p:pic>
      <p:sp>
        <p:nvSpPr>
          <p:cNvPr id="10" name="Rectangle 9"/>
          <p:cNvSpPr/>
          <p:nvPr/>
        </p:nvSpPr>
        <p:spPr>
          <a:xfrm>
            <a:off x="2123182" y="6211669"/>
            <a:ext cx="5401146" cy="646331"/>
          </a:xfrm>
          <a:prstGeom prst="rect">
            <a:avLst/>
          </a:prstGeom>
        </p:spPr>
        <p:txBody>
          <a:bodyPr wrap="square">
            <a:spAutoFit/>
          </a:bodyPr>
          <a:lstStyle/>
          <a:p>
            <a:r>
              <a:rPr lang="en-GB" dirty="0">
                <a:hlinkClick r:id="rId8"/>
              </a:rPr>
              <a:t>https://</a:t>
            </a:r>
            <a:r>
              <a:rPr lang="en-GB" dirty="0" smtClean="0">
                <a:hlinkClick r:id="rId8"/>
              </a:rPr>
              <a:t>www.youtube.com/watch?v=9HvNvH14BGA</a:t>
            </a:r>
            <a:endParaRPr lang="en-GB" dirty="0" smtClean="0"/>
          </a:p>
          <a:p>
            <a:endParaRPr lang="en-GB" dirty="0"/>
          </a:p>
        </p:txBody>
      </p:sp>
    </p:spTree>
    <p:extLst>
      <p:ext uri="{BB962C8B-B14F-4D97-AF65-F5344CB8AC3E}">
        <p14:creationId xmlns:p14="http://schemas.microsoft.com/office/powerpoint/2010/main" val="4206917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Run, Hide, Tell: Advice For Young People</a:t>
            </a:r>
          </a:p>
        </p:txBody>
      </p:sp>
      <p:sp>
        <p:nvSpPr>
          <p:cNvPr id="3" name="Content Placeholder 2"/>
          <p:cNvSpPr>
            <a:spLocks noGrp="1"/>
          </p:cNvSpPr>
          <p:nvPr>
            <p:ph idx="1"/>
          </p:nvPr>
        </p:nvSpPr>
        <p:spPr>
          <a:xfrm>
            <a:off x="474146" y="2348880"/>
            <a:ext cx="8229600" cy="2836912"/>
          </a:xfrm>
        </p:spPr>
        <p:txBody>
          <a:bodyPr/>
          <a:lstStyle/>
          <a:p>
            <a:r>
              <a:rPr lang="en-GB" sz="5400" dirty="0">
                <a:hlinkClick r:id="rId2"/>
              </a:rPr>
              <a:t>https://</a:t>
            </a:r>
            <a:r>
              <a:rPr lang="en-GB" sz="5400" dirty="0" smtClean="0">
                <a:hlinkClick r:id="rId2"/>
              </a:rPr>
              <a:t>www.youtube.com/watch?v=s3y51Vd4kJ4</a:t>
            </a:r>
            <a:endParaRPr lang="en-GB" sz="5400" dirty="0" smtClean="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146" y="1556792"/>
            <a:ext cx="8229600" cy="5040559"/>
          </a:xfrm>
          <a:prstGeom prst="rect">
            <a:avLst/>
          </a:prstGeom>
        </p:spPr>
      </p:pic>
      <p:pic>
        <p:nvPicPr>
          <p:cNvPr id="6" name="Picture 5"/>
          <p:cNvPicPr>
            <a:picLocks noChangeAspect="1"/>
          </p:cNvPicPr>
          <p:nvPr/>
        </p:nvPicPr>
        <p:blipFill>
          <a:blip r:embed="rId4"/>
          <a:stretch>
            <a:fillRect/>
          </a:stretch>
        </p:blipFill>
        <p:spPr>
          <a:xfrm>
            <a:off x="8028384" y="99953"/>
            <a:ext cx="944962" cy="707197"/>
          </a:xfrm>
          <a:prstGeom prst="rect">
            <a:avLst/>
          </a:prstGeom>
        </p:spPr>
      </p:pic>
    </p:spTree>
    <p:extLst>
      <p:ext uri="{BB962C8B-B14F-4D97-AF65-F5344CB8AC3E}">
        <p14:creationId xmlns:p14="http://schemas.microsoft.com/office/powerpoint/2010/main" val="64436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2169" y="117090"/>
            <a:ext cx="7978321" cy="1439702"/>
          </a:xfrm>
        </p:spPr>
        <p:txBody>
          <a:bodyPr>
            <a:noAutofit/>
          </a:bodyPr>
          <a:lstStyle/>
          <a:p>
            <a:pPr lvl="0" algn="l">
              <a:spcBef>
                <a:spcPts val="0"/>
              </a:spcBef>
            </a:pPr>
            <a:r>
              <a:rPr lang="en-GB" sz="3200" b="1" dirty="0">
                <a:latin typeface="Century" panose="02040604050505020304" pitchFamily="18" charset="0"/>
              </a:rPr>
              <a:t>What factors </a:t>
            </a:r>
            <a:r>
              <a:rPr lang="en-GB" sz="3200" b="1" dirty="0" smtClean="0">
                <a:latin typeface="Century" panose="02040604050505020304" pitchFamily="18" charset="0"/>
              </a:rPr>
              <a:t>might‘push/pull’ </a:t>
            </a:r>
            <a:r>
              <a:rPr lang="en-GB" sz="3200" b="1" dirty="0">
                <a:latin typeface="Century" panose="02040604050505020304" pitchFamily="18" charset="0"/>
              </a:rPr>
              <a:t>someone towards </a:t>
            </a:r>
            <a:r>
              <a:rPr lang="en-GB" sz="3200" b="1" dirty="0" smtClean="0">
                <a:latin typeface="Century" panose="02040604050505020304" pitchFamily="18" charset="0"/>
              </a:rPr>
              <a:t>an extremist </a:t>
            </a:r>
            <a:r>
              <a:rPr lang="en-GB" sz="3200" b="1" dirty="0">
                <a:latin typeface="Century" panose="02040604050505020304" pitchFamily="18" charset="0"/>
              </a:rPr>
              <a:t>organisation?</a:t>
            </a:r>
            <a:r>
              <a:rPr lang="en-GB" sz="3200" dirty="0">
                <a:solidFill>
                  <a:schemeClr val="accent5">
                    <a:lumMod val="75000"/>
                  </a:schemeClr>
                </a:solidFill>
                <a:latin typeface="MadScience" panose="00000400000000000000" pitchFamily="2" charset="0"/>
              </a:rPr>
              <a:t/>
            </a:r>
            <a:br>
              <a:rPr lang="en-GB" sz="3200" dirty="0">
                <a:solidFill>
                  <a:schemeClr val="accent5">
                    <a:lumMod val="75000"/>
                  </a:schemeClr>
                </a:solidFill>
                <a:latin typeface="MadScience" panose="00000400000000000000" pitchFamily="2" charset="0"/>
              </a:rPr>
            </a:br>
            <a:endParaRPr lang="en-GB" sz="3200" dirty="0">
              <a:solidFill>
                <a:schemeClr val="accent5">
                  <a:lumMod val="75000"/>
                </a:schemeClr>
              </a:solidFill>
              <a:latin typeface="MadScience" panose="00000400000000000000"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
        <p:nvSpPr>
          <p:cNvPr id="8" name="TextBox 7"/>
          <p:cNvSpPr txBox="1"/>
          <p:nvPr/>
        </p:nvSpPr>
        <p:spPr>
          <a:xfrm>
            <a:off x="283569" y="825269"/>
            <a:ext cx="8856983" cy="5940088"/>
          </a:xfrm>
          <a:prstGeom prst="rect">
            <a:avLst/>
          </a:prstGeom>
          <a:noFill/>
        </p:spPr>
        <p:txBody>
          <a:bodyPr wrap="square" rtlCol="0">
            <a:spAutoFit/>
          </a:bodyPr>
          <a:lstStyle/>
          <a:p>
            <a:pPr marL="285750" indent="-285750">
              <a:buFont typeface="Arial" panose="020B0604020202020204" pitchFamily="34" charset="0"/>
              <a:buChar char="•"/>
            </a:pPr>
            <a:endParaRPr lang="en-GB" sz="2000" dirty="0" smtClean="0">
              <a:latin typeface="Century" panose="02040604050505020304" pitchFamily="18" charset="0"/>
            </a:endParaRPr>
          </a:p>
          <a:p>
            <a:pPr marL="285750" indent="-285750">
              <a:buFont typeface="Arial" panose="020B0604020202020204" pitchFamily="34" charset="0"/>
              <a:buChar char="•"/>
            </a:pPr>
            <a:r>
              <a:rPr lang="en-GB" sz="2400" dirty="0" smtClean="0">
                <a:latin typeface="Century" panose="02040604050505020304" pitchFamily="18" charset="0"/>
              </a:rPr>
              <a:t>Not </a:t>
            </a:r>
            <a:r>
              <a:rPr lang="en-GB" sz="2400" dirty="0">
                <a:latin typeface="Century" panose="02040604050505020304" pitchFamily="18" charset="0"/>
              </a:rPr>
              <a:t>feeling part of society – ‘no one listens, no one understands’</a:t>
            </a:r>
          </a:p>
          <a:p>
            <a:endParaRPr lang="en-GB" sz="2400" dirty="0">
              <a:latin typeface="Century" panose="02040604050505020304" pitchFamily="18" charset="0"/>
            </a:endParaRPr>
          </a:p>
          <a:p>
            <a:pPr marL="285750" indent="-285750">
              <a:buFont typeface="Arial" panose="020B0604020202020204" pitchFamily="34" charset="0"/>
              <a:buChar char="•"/>
            </a:pPr>
            <a:r>
              <a:rPr lang="en-GB" sz="2400" dirty="0">
                <a:latin typeface="Century" panose="02040604050505020304" pitchFamily="18" charset="0"/>
              </a:rPr>
              <a:t>Feeling like I don’t have a say - ‘Nothing ever changes’</a:t>
            </a:r>
          </a:p>
          <a:p>
            <a:endParaRPr lang="en-GB" sz="2400" dirty="0">
              <a:latin typeface="Century" panose="02040604050505020304" pitchFamily="18" charset="0"/>
            </a:endParaRPr>
          </a:p>
          <a:p>
            <a:pPr marL="285750" indent="-285750">
              <a:buFont typeface="Arial" panose="020B0604020202020204" pitchFamily="34" charset="0"/>
              <a:buChar char="•"/>
            </a:pPr>
            <a:r>
              <a:rPr lang="en-GB" sz="2400" dirty="0">
                <a:latin typeface="Century" panose="02040604050505020304" pitchFamily="18" charset="0"/>
              </a:rPr>
              <a:t>Lack of social skills / difficulties with mixing with other communities - ‘They’re not like us’</a:t>
            </a:r>
          </a:p>
          <a:p>
            <a:endParaRPr lang="en-GB" sz="2400" dirty="0">
              <a:latin typeface="Century" panose="02040604050505020304" pitchFamily="18" charset="0"/>
            </a:endParaRPr>
          </a:p>
          <a:p>
            <a:pPr marL="285750" indent="-285750">
              <a:buFont typeface="Arial" panose="020B0604020202020204" pitchFamily="34" charset="0"/>
              <a:buChar char="•"/>
            </a:pPr>
            <a:r>
              <a:rPr lang="en-GB" sz="2400" dirty="0">
                <a:latin typeface="Century" panose="02040604050505020304" pitchFamily="18" charset="0"/>
              </a:rPr>
              <a:t>Grievances – real or perceived - things I am concerned about’</a:t>
            </a:r>
          </a:p>
          <a:p>
            <a:pPr marL="285750" indent="-285750">
              <a:buFont typeface="Arial" panose="020B0604020202020204" pitchFamily="34" charset="0"/>
              <a:buChar char="•"/>
            </a:pPr>
            <a:r>
              <a:rPr lang="en-GB" sz="2400" dirty="0">
                <a:latin typeface="Century" panose="02040604050505020304" pitchFamily="18" charset="0"/>
              </a:rPr>
              <a:t>Unemployment </a:t>
            </a:r>
          </a:p>
          <a:p>
            <a:pPr marL="285750" indent="-285750">
              <a:buFont typeface="Arial" panose="020B0604020202020204" pitchFamily="34" charset="0"/>
              <a:buChar char="•"/>
            </a:pPr>
            <a:r>
              <a:rPr lang="en-GB" sz="2400" dirty="0">
                <a:latin typeface="Century" panose="02040604050505020304" pitchFamily="18" charset="0"/>
              </a:rPr>
              <a:t>Global events </a:t>
            </a:r>
          </a:p>
          <a:p>
            <a:pPr marL="285750" indent="-285750">
              <a:buFont typeface="Arial" panose="020B0604020202020204" pitchFamily="34" charset="0"/>
              <a:buChar char="•"/>
            </a:pPr>
            <a:r>
              <a:rPr lang="en-GB" sz="2400" dirty="0">
                <a:latin typeface="Century" panose="02040604050505020304" pitchFamily="18" charset="0"/>
              </a:rPr>
              <a:t>Media biases</a:t>
            </a:r>
          </a:p>
          <a:p>
            <a:endParaRPr lang="en-GB" sz="2400" dirty="0">
              <a:latin typeface="Century" panose="02040604050505020304" pitchFamily="18" charset="0"/>
            </a:endParaRPr>
          </a:p>
          <a:p>
            <a:pPr marL="285750" indent="-285750">
              <a:buFont typeface="Arial" panose="020B0604020202020204" pitchFamily="34" charset="0"/>
              <a:buChar char="•"/>
            </a:pPr>
            <a:r>
              <a:rPr lang="en-GB" sz="2400" dirty="0">
                <a:latin typeface="Century" panose="02040604050505020304" pitchFamily="18" charset="0"/>
              </a:rPr>
              <a:t>Unable to reflect upon or challenge </a:t>
            </a:r>
            <a:r>
              <a:rPr lang="en-GB" sz="2400" dirty="0" smtClean="0">
                <a:latin typeface="Century" panose="02040604050505020304" pitchFamily="18" charset="0"/>
              </a:rPr>
              <a:t>propaganda</a:t>
            </a:r>
          </a:p>
        </p:txBody>
      </p:sp>
    </p:spTree>
    <p:extLst>
      <p:ext uri="{BB962C8B-B14F-4D97-AF65-F5344CB8AC3E}">
        <p14:creationId xmlns:p14="http://schemas.microsoft.com/office/powerpoint/2010/main" val="156896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fade">
                                      <p:cBhvr>
                                        <p:cTn id="21" dur="1000"/>
                                        <p:tgtEl>
                                          <p:spTgt spid="8">
                                            <p:txEl>
                                              <p:pRg st="5" end="5"/>
                                            </p:txEl>
                                          </p:spTgt>
                                        </p:tgtEl>
                                      </p:cBhvr>
                                    </p:animEffect>
                                    <p:anim calcmode="lin" valueType="num">
                                      <p:cBhvr>
                                        <p:cTn id="22"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fade">
                                      <p:cBhvr>
                                        <p:cTn id="28" dur="1000"/>
                                        <p:tgtEl>
                                          <p:spTgt spid="8">
                                            <p:txEl>
                                              <p:pRg st="7" end="7"/>
                                            </p:txEl>
                                          </p:spTgt>
                                        </p:tgtEl>
                                      </p:cBhvr>
                                    </p:animEffect>
                                    <p:anim calcmode="lin" valueType="num">
                                      <p:cBhvr>
                                        <p:cTn id="29"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Effect transition="in" filter="fade">
                                      <p:cBhvr>
                                        <p:cTn id="35" dur="1000"/>
                                        <p:tgtEl>
                                          <p:spTgt spid="8">
                                            <p:txEl>
                                              <p:pRg st="8" end="8"/>
                                            </p:txEl>
                                          </p:spTgt>
                                        </p:tgtEl>
                                      </p:cBhvr>
                                    </p:animEffect>
                                    <p:anim calcmode="lin" valueType="num">
                                      <p:cBhvr>
                                        <p:cTn id="36"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9" end="9"/>
                                            </p:txEl>
                                          </p:spTgt>
                                        </p:tgtEl>
                                        <p:attrNameLst>
                                          <p:attrName>style.visibility</p:attrName>
                                        </p:attrNameLst>
                                      </p:cBhvr>
                                      <p:to>
                                        <p:strVal val="visible"/>
                                      </p:to>
                                    </p:set>
                                    <p:animEffect transition="in" filter="fade">
                                      <p:cBhvr>
                                        <p:cTn id="42" dur="1000"/>
                                        <p:tgtEl>
                                          <p:spTgt spid="8">
                                            <p:txEl>
                                              <p:pRg st="9" end="9"/>
                                            </p:txEl>
                                          </p:spTgt>
                                        </p:tgtEl>
                                      </p:cBhvr>
                                    </p:animEffect>
                                    <p:anim calcmode="lin" valueType="num">
                                      <p:cBhvr>
                                        <p:cTn id="43"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xEl>
                                              <p:pRg st="10" end="10"/>
                                            </p:txEl>
                                          </p:spTgt>
                                        </p:tgtEl>
                                        <p:attrNameLst>
                                          <p:attrName>style.visibility</p:attrName>
                                        </p:attrNameLst>
                                      </p:cBhvr>
                                      <p:to>
                                        <p:strVal val="visible"/>
                                      </p:to>
                                    </p:set>
                                    <p:animEffect transition="in" filter="fade">
                                      <p:cBhvr>
                                        <p:cTn id="49" dur="1000"/>
                                        <p:tgtEl>
                                          <p:spTgt spid="8">
                                            <p:txEl>
                                              <p:pRg st="10" end="10"/>
                                            </p:txEl>
                                          </p:spTgt>
                                        </p:tgtEl>
                                      </p:cBhvr>
                                    </p:animEffect>
                                    <p:anim calcmode="lin" valueType="num">
                                      <p:cBhvr>
                                        <p:cTn id="50"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8">
                                            <p:txEl>
                                              <p:pRg st="12" end="12"/>
                                            </p:txEl>
                                          </p:spTgt>
                                        </p:tgtEl>
                                        <p:attrNameLst>
                                          <p:attrName>style.visibility</p:attrName>
                                        </p:attrNameLst>
                                      </p:cBhvr>
                                      <p:to>
                                        <p:strVal val="visible"/>
                                      </p:to>
                                    </p:set>
                                    <p:animEffect transition="in" filter="fade">
                                      <p:cBhvr>
                                        <p:cTn id="56" dur="1000"/>
                                        <p:tgtEl>
                                          <p:spTgt spid="8">
                                            <p:txEl>
                                              <p:pRg st="12" end="12"/>
                                            </p:txEl>
                                          </p:spTgt>
                                        </p:tgtEl>
                                      </p:cBhvr>
                                    </p:animEffect>
                                    <p:anim calcmode="lin" valueType="num">
                                      <p:cBhvr>
                                        <p:cTn id="57" dur="1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58" dur="1000" fill="hold"/>
                                        <p:tgtEl>
                                          <p:spTgt spid="8">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382" y="332656"/>
            <a:ext cx="7623930" cy="1224136"/>
          </a:xfrm>
        </p:spPr>
        <p:txBody>
          <a:bodyPr>
            <a:normAutofit fontScale="90000"/>
          </a:bodyPr>
          <a:lstStyle/>
          <a:p>
            <a:r>
              <a:rPr lang="en-GB" sz="3100" b="1" dirty="0">
                <a:latin typeface="Century" panose="02040604050505020304" pitchFamily="18" charset="0"/>
              </a:rPr>
              <a:t>Pull Factors-What factors might ‘pull’ someone towards an extremist organisation?</a:t>
            </a:r>
            <a:r>
              <a:rPr lang="en-GB" b="1" dirty="0">
                <a:latin typeface="Century" panose="02040604050505020304" pitchFamily="18" charset="0"/>
              </a:rPr>
              <a:t/>
            </a:r>
            <a:br>
              <a:rPr lang="en-GB" b="1" dirty="0">
                <a:latin typeface="Century" panose="02040604050505020304" pitchFamily="18" charset="0"/>
              </a:rPr>
            </a:br>
            <a:endParaRPr lang="en-GB" b="1" dirty="0">
              <a:latin typeface="Century" panose="02040604050505020304" pitchFamily="18" charset="0"/>
            </a:endParaRPr>
          </a:p>
        </p:txBody>
      </p:sp>
      <p:sp>
        <p:nvSpPr>
          <p:cNvPr id="3" name="Content Placeholder 2"/>
          <p:cNvSpPr>
            <a:spLocks noGrp="1"/>
          </p:cNvSpPr>
          <p:nvPr>
            <p:ph idx="1"/>
          </p:nvPr>
        </p:nvSpPr>
        <p:spPr>
          <a:xfrm>
            <a:off x="260872" y="1196752"/>
            <a:ext cx="8640960" cy="5544616"/>
          </a:xfrm>
        </p:spPr>
        <p:txBody>
          <a:bodyPr>
            <a:normAutofit fontScale="25000" lnSpcReduction="20000"/>
          </a:bodyPr>
          <a:lstStyle/>
          <a:p>
            <a:r>
              <a:rPr lang="en-GB" sz="8000" dirty="0">
                <a:latin typeface="Century" panose="02040604050505020304" pitchFamily="18" charset="0"/>
              </a:rPr>
              <a:t>Group offers sense of belonging, community, friendship, acceptance.</a:t>
            </a:r>
          </a:p>
          <a:p>
            <a:r>
              <a:rPr lang="en-GB" sz="8000" dirty="0">
                <a:latin typeface="Century" panose="02040604050505020304" pitchFamily="18" charset="0"/>
              </a:rPr>
              <a:t>Clear identity and purpose.</a:t>
            </a:r>
          </a:p>
          <a:p>
            <a:r>
              <a:rPr lang="en-GB" sz="8000" dirty="0">
                <a:latin typeface="Century" panose="02040604050505020304" pitchFamily="18" charset="0"/>
              </a:rPr>
              <a:t>Similar to gang cultures.</a:t>
            </a:r>
          </a:p>
          <a:p>
            <a:pPr marL="0" indent="0">
              <a:buNone/>
            </a:pPr>
            <a:endParaRPr lang="en-GB" sz="8000" dirty="0">
              <a:latin typeface="Century" panose="02040604050505020304" pitchFamily="18" charset="0"/>
            </a:endParaRPr>
          </a:p>
          <a:p>
            <a:r>
              <a:rPr lang="en-GB" sz="8000" dirty="0">
                <a:latin typeface="Century" panose="02040604050505020304" pitchFamily="18" charset="0"/>
              </a:rPr>
              <a:t>They offer an outlet for frustrations and grievances.</a:t>
            </a:r>
          </a:p>
          <a:p>
            <a:r>
              <a:rPr lang="en-GB" sz="8000" dirty="0">
                <a:latin typeface="Century" panose="02040604050505020304" pitchFamily="18" charset="0"/>
              </a:rPr>
              <a:t>Opportunity to express emotions, including anger.</a:t>
            </a:r>
          </a:p>
          <a:p>
            <a:endParaRPr lang="en-GB" sz="8000" dirty="0">
              <a:latin typeface="Century" panose="02040604050505020304" pitchFamily="18" charset="0"/>
            </a:endParaRPr>
          </a:p>
          <a:p>
            <a:r>
              <a:rPr lang="en-GB" sz="8000" dirty="0">
                <a:latin typeface="Century" panose="02040604050505020304" pitchFamily="18" charset="0"/>
              </a:rPr>
              <a:t>Gain status which may be lacking elsewhere.</a:t>
            </a:r>
          </a:p>
          <a:p>
            <a:r>
              <a:rPr lang="en-GB" sz="8000" dirty="0">
                <a:latin typeface="Century" panose="02040604050505020304" pitchFamily="18" charset="0"/>
              </a:rPr>
              <a:t>e.g. IT experts who become hacktivists.</a:t>
            </a:r>
          </a:p>
          <a:p>
            <a:endParaRPr lang="en-GB" sz="8000" dirty="0">
              <a:latin typeface="Century" panose="02040604050505020304" pitchFamily="18" charset="0"/>
            </a:endParaRPr>
          </a:p>
          <a:p>
            <a:r>
              <a:rPr lang="en-GB" sz="8000" dirty="0">
                <a:latin typeface="Century" panose="02040604050505020304" pitchFamily="18" charset="0"/>
              </a:rPr>
              <a:t>Senior activists represent parental figures and parental substitutes</a:t>
            </a:r>
            <a:r>
              <a:rPr lang="en-GB" sz="8000" dirty="0" smtClean="0">
                <a:latin typeface="Century" panose="02040604050505020304" pitchFamily="18" charset="0"/>
              </a:rPr>
              <a:t>.</a:t>
            </a:r>
          </a:p>
          <a:p>
            <a:endParaRPr lang="en-GB" sz="8000" dirty="0" smtClean="0">
              <a:latin typeface="Century" panose="02040604050505020304" pitchFamily="18" charset="0"/>
            </a:endParaRPr>
          </a:p>
          <a:p>
            <a:endParaRPr lang="en-GB" sz="8000" dirty="0">
              <a:latin typeface="Century" panose="02040604050505020304" pitchFamily="18" charset="0"/>
            </a:endParaRPr>
          </a:p>
          <a:p>
            <a:pPr marL="0" lvl="0" indent="0">
              <a:buNone/>
            </a:pPr>
            <a:r>
              <a:rPr lang="en-GB" sz="9600" dirty="0">
                <a:solidFill>
                  <a:prstClr val="black"/>
                </a:solidFill>
                <a:latin typeface="Century" panose="02040604050505020304" pitchFamily="18" charset="0"/>
              </a:rPr>
              <a:t>There are lots of signs to warn us about radicalisation, extremism and terrorism but often the act has been committed before anyone realises. Therefore It can be hard to prevent terrorism. </a:t>
            </a:r>
          </a:p>
          <a:p>
            <a:endParaRPr lang="en-GB" dirty="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2219120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3074"/>
            <a:ext cx="8229600" cy="1143000"/>
          </a:xfrm>
        </p:spPr>
        <p:txBody>
          <a:bodyPr/>
          <a:lstStyle/>
          <a:p>
            <a:r>
              <a:rPr lang="en-GB" dirty="0" smtClean="0"/>
              <a:t>Watch the video</a:t>
            </a:r>
            <a:endParaRPr lang="en-GB" dirty="0"/>
          </a:p>
        </p:txBody>
      </p:sp>
      <p:sp>
        <p:nvSpPr>
          <p:cNvPr id="3" name="Content Placeholder 2"/>
          <p:cNvSpPr>
            <a:spLocks noGrp="1"/>
          </p:cNvSpPr>
          <p:nvPr>
            <p:ph idx="1"/>
          </p:nvPr>
        </p:nvSpPr>
        <p:spPr>
          <a:xfrm>
            <a:off x="457200" y="2060849"/>
            <a:ext cx="8229600" cy="3816424"/>
          </a:xfrm>
        </p:spPr>
        <p:txBody>
          <a:bodyPr/>
          <a:lstStyle/>
          <a:p>
            <a:r>
              <a:rPr lang="en-GB" sz="5400" dirty="0">
                <a:hlinkClick r:id="rId3"/>
              </a:rPr>
              <a:t>https://</a:t>
            </a:r>
            <a:r>
              <a:rPr lang="en-GB" sz="5400" dirty="0" smtClean="0">
                <a:hlinkClick r:id="rId3"/>
              </a:rPr>
              <a:t>www.truetube.co.uk/film/extremists%3Ftab%3Dteachers_notes</a:t>
            </a:r>
            <a:endParaRPr lang="en-GB" sz="5400" dirty="0" smtClean="0"/>
          </a:p>
          <a:p>
            <a:endParaRPr lang="en-GB" sz="5400" dirty="0"/>
          </a:p>
          <a:p>
            <a:endParaRPr lang="en-GB" sz="5400" dirty="0" smtClean="0"/>
          </a:p>
          <a:p>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376" y="117090"/>
            <a:ext cx="945456" cy="708179"/>
          </a:xfrm>
          <a:prstGeom prst="rect">
            <a:avLst/>
          </a:prstGeom>
        </p:spPr>
      </p:pic>
    </p:spTree>
    <p:extLst>
      <p:ext uri="{BB962C8B-B14F-4D97-AF65-F5344CB8AC3E}">
        <p14:creationId xmlns:p14="http://schemas.microsoft.com/office/powerpoint/2010/main" val="4273859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2232" y="2996952"/>
            <a:ext cx="8229600" cy="3384376"/>
          </a:xfrm>
        </p:spPr>
        <p:txBody>
          <a:bodyPr/>
          <a:lstStyle/>
          <a:p>
            <a:r>
              <a:rPr lang="en-GB" dirty="0">
                <a:latin typeface="Century" panose="02040604050505020304" pitchFamily="18" charset="0"/>
              </a:rPr>
              <a:t>Speak to a member of college </a:t>
            </a:r>
            <a:r>
              <a:rPr lang="en-GB" dirty="0" smtClean="0">
                <a:latin typeface="Century" panose="02040604050505020304" pitchFamily="18" charset="0"/>
              </a:rPr>
              <a:t>staff.</a:t>
            </a:r>
            <a:endParaRPr lang="en-GB" dirty="0">
              <a:latin typeface="Century" panose="02040604050505020304" pitchFamily="18" charset="0"/>
            </a:endParaRPr>
          </a:p>
          <a:p>
            <a:r>
              <a:rPr lang="en-GB" dirty="0">
                <a:latin typeface="Century" panose="02040604050505020304" pitchFamily="18" charset="0"/>
              </a:rPr>
              <a:t>The college Safeguarding Officers: Liz Ward, Kerry Reeve, Nicola Martin </a:t>
            </a:r>
            <a:endParaRPr lang="en-GB" dirty="0" smtClean="0">
              <a:latin typeface="Century" panose="02040604050505020304" pitchFamily="18" charset="0"/>
            </a:endParaRPr>
          </a:p>
          <a:p>
            <a:r>
              <a:rPr lang="en-GB" dirty="0">
                <a:latin typeface="Century" panose="02040604050505020304" pitchFamily="18" charset="0"/>
              </a:rPr>
              <a:t>Y</a:t>
            </a:r>
            <a:r>
              <a:rPr lang="en-GB" dirty="0" smtClean="0">
                <a:latin typeface="Century" panose="02040604050505020304" pitchFamily="18" charset="0"/>
              </a:rPr>
              <a:t>our tutor.</a:t>
            </a:r>
            <a:endParaRPr lang="en-GB" dirty="0">
              <a:latin typeface="Century" panose="02040604050505020304" pitchFamily="18" charset="0"/>
            </a:endParaRPr>
          </a:p>
          <a:p>
            <a:r>
              <a:rPr lang="en-GB" dirty="0">
                <a:latin typeface="Century" panose="02040604050505020304" pitchFamily="18" charset="0"/>
              </a:rPr>
              <a:t>Speak to a family member or </a:t>
            </a:r>
            <a:r>
              <a:rPr lang="en-GB" dirty="0" smtClean="0">
                <a:latin typeface="Century" panose="02040604050505020304" pitchFamily="18" charset="0"/>
              </a:rPr>
              <a:t>friend.</a:t>
            </a:r>
            <a:endParaRPr lang="en-GB" dirty="0">
              <a:latin typeface="Century" panose="02040604050505020304" pitchFamily="18" charset="0"/>
            </a:endParaRPr>
          </a:p>
          <a:p>
            <a:endParaRPr lang="en-GB" dirty="0"/>
          </a:p>
        </p:txBody>
      </p:sp>
      <p:sp>
        <p:nvSpPr>
          <p:cNvPr id="4" name="Title 1"/>
          <p:cNvSpPr>
            <a:spLocks noGrp="1"/>
          </p:cNvSpPr>
          <p:nvPr>
            <p:ph type="title"/>
          </p:nvPr>
        </p:nvSpPr>
        <p:spPr>
          <a:xfrm>
            <a:off x="457200" y="274638"/>
            <a:ext cx="8229600" cy="1138138"/>
          </a:xfrm>
        </p:spPr>
        <p:txBody>
          <a:bodyPr>
            <a:normAutofit/>
          </a:bodyPr>
          <a:lstStyle/>
          <a:p>
            <a:r>
              <a:rPr lang="en-GB" sz="4800" b="1" dirty="0" smtClean="0">
                <a:latin typeface="Century" panose="02040604050505020304" pitchFamily="18" charset="0"/>
                <a:cs typeface="Arial" panose="020B0604020202020204" pitchFamily="34" charset="0"/>
              </a:rPr>
              <a:t>Where to go for help</a:t>
            </a:r>
            <a:endParaRPr lang="en-GB" sz="4800" b="1" dirty="0">
              <a:latin typeface="Century" panose="02040604050505020304" pitchFamily="18"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274638"/>
            <a:ext cx="945456" cy="70817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430304"/>
            <a:ext cx="3672408" cy="1616968"/>
          </a:xfrm>
          <a:prstGeom prst="rect">
            <a:avLst/>
          </a:prstGeom>
        </p:spPr>
      </p:pic>
    </p:spTree>
    <p:extLst>
      <p:ext uri="{BB962C8B-B14F-4D97-AF65-F5344CB8AC3E}">
        <p14:creationId xmlns:p14="http://schemas.microsoft.com/office/powerpoint/2010/main" val="113073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TotalTime>
  <Words>1038</Words>
  <Application>Microsoft Office PowerPoint</Application>
  <PresentationFormat>On-screen Show (4:3)</PresentationFormat>
  <Paragraphs>127</Paragraphs>
  <Slides>28</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Century</vt:lpstr>
      <vt:lpstr>Century Gothic</vt:lpstr>
      <vt:lpstr>Comic Sans MS</vt:lpstr>
      <vt:lpstr>MadScience</vt:lpstr>
      <vt:lpstr>Office Theme</vt:lpstr>
      <vt:lpstr>British Values  &amp; Prevent</vt:lpstr>
      <vt:lpstr>Quick quiz</vt:lpstr>
      <vt:lpstr>British Values &amp; Prevent </vt:lpstr>
      <vt:lpstr>Quick task</vt:lpstr>
      <vt:lpstr>The five British Values</vt:lpstr>
      <vt:lpstr>Quick Task</vt:lpstr>
      <vt:lpstr>Democracy </vt:lpstr>
      <vt:lpstr>The rule of the law </vt:lpstr>
      <vt:lpstr>Individual Liberty </vt:lpstr>
      <vt:lpstr>Mutual Respect </vt:lpstr>
      <vt:lpstr>Tolerance</vt:lpstr>
      <vt:lpstr>Which of these do you                 know and use?  </vt:lpstr>
      <vt:lpstr>What message do the media really give? </vt:lpstr>
      <vt:lpstr>PowerPoint Presentation</vt:lpstr>
      <vt:lpstr>What are we trying to prevent: </vt:lpstr>
      <vt:lpstr>PowerPoint Presentation</vt:lpstr>
      <vt:lpstr>Right Wing:  </vt:lpstr>
      <vt:lpstr>What does a terrorist look like? </vt:lpstr>
      <vt:lpstr>PowerPoint Presentation</vt:lpstr>
      <vt:lpstr>Terror attacks</vt:lpstr>
      <vt:lpstr>Terror attacks</vt:lpstr>
      <vt:lpstr>Terror attacks </vt:lpstr>
      <vt:lpstr>Terror attacks </vt:lpstr>
      <vt:lpstr>Run, Hide, Tell: Advice For Young People</vt:lpstr>
      <vt:lpstr>What factors might‘push/pull’ someone towards an extremist organisation? </vt:lpstr>
      <vt:lpstr>Pull Factors-What factors might ‘pull’ someone towards an extremist organisation? </vt:lpstr>
      <vt:lpstr>Watch the video</vt:lpstr>
      <vt:lpstr>Where to go for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WE PREVENT RADICALISATION AND TERRORISM?</dc:title>
  <dc:creator>Emma Wright</dc:creator>
  <cp:lastModifiedBy>Marcus Benjamin</cp:lastModifiedBy>
  <cp:revision>62</cp:revision>
  <dcterms:created xsi:type="dcterms:W3CDTF">2015-11-30T13:37:27Z</dcterms:created>
  <dcterms:modified xsi:type="dcterms:W3CDTF">2018-09-18T10:13:40Z</dcterms:modified>
</cp:coreProperties>
</file>