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21.jpg" ContentType="image/jpe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289" r:id="rId3"/>
    <p:sldId id="259" r:id="rId4"/>
    <p:sldId id="262" r:id="rId5"/>
    <p:sldId id="260" r:id="rId6"/>
    <p:sldId id="265" r:id="rId7"/>
    <p:sldId id="294" r:id="rId8"/>
    <p:sldId id="263" r:id="rId9"/>
    <p:sldId id="261" r:id="rId10"/>
    <p:sldId id="298" r:id="rId11"/>
    <p:sldId id="299" r:id="rId12"/>
    <p:sldId id="295" r:id="rId13"/>
    <p:sldId id="297" r:id="rId14"/>
    <p:sldId id="296" r:id="rId15"/>
    <p:sldId id="267" r:id="rId16"/>
    <p:sldId id="271" r:id="rId17"/>
    <p:sldId id="268" r:id="rId18"/>
    <p:sldId id="270" r:id="rId19"/>
    <p:sldId id="292" r:id="rId20"/>
    <p:sldId id="291" r:id="rId21"/>
    <p:sldId id="272" r:id="rId22"/>
    <p:sldId id="274" r:id="rId23"/>
    <p:sldId id="276" r:id="rId24"/>
    <p:sldId id="278" r:id="rId25"/>
    <p:sldId id="280" r:id="rId26"/>
    <p:sldId id="282" r:id="rId27"/>
    <p:sldId id="283" r:id="rId28"/>
    <p:sldId id="285" r:id="rId29"/>
    <p:sldId id="287" r:id="rId30"/>
    <p:sldId id="26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62791" autoAdjust="0"/>
  </p:normalViewPr>
  <p:slideViewPr>
    <p:cSldViewPr snapToGrid="0">
      <p:cViewPr varScale="1">
        <p:scale>
          <a:sx n="75" d="100"/>
          <a:sy n="75" d="100"/>
        </p:scale>
        <p:origin x="126" y="60"/>
      </p:cViewPr>
      <p:guideLst/>
    </p:cSldViewPr>
  </p:slideViewPr>
  <p:notesTextViewPr>
    <p:cViewPr>
      <p:scale>
        <a:sx n="1" d="1"/>
        <a:sy n="1" d="1"/>
      </p:scale>
      <p:origin x="0" y="0"/>
    </p:cViewPr>
  </p:notesTextViewPr>
  <p:notesViewPr>
    <p:cSldViewPr snapToGrid="0">
      <p:cViewPr varScale="1">
        <p:scale>
          <a:sx n="91" d="100"/>
          <a:sy n="91" d="100"/>
        </p:scale>
        <p:origin x="183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1BB364-3873-4E86-BB22-A62E078B1129}" type="datetimeFigureOut">
              <a:rPr lang="en-GB" smtClean="0"/>
              <a:t>05/06/2019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AA6D77-B8D9-4ADD-B0B9-7A94D9C7B2D4}" type="slidenum">
              <a:rPr lang="en-GB" smtClean="0"/>
              <a:t>‹#›</a:t>
            </a:fld>
            <a:endParaRPr lang="en-GB"/>
          </a:p>
        </p:txBody>
      </p:sp>
    </p:spTree>
    <p:extLst>
      <p:ext uri="{BB962C8B-B14F-4D97-AF65-F5344CB8AC3E}">
        <p14:creationId xmlns:p14="http://schemas.microsoft.com/office/powerpoint/2010/main" val="2627942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Hope for justice’s aim</a:t>
            </a:r>
          </a:p>
        </p:txBody>
      </p:sp>
      <p:sp>
        <p:nvSpPr>
          <p:cNvPr id="4" name="Slide Number Placeholder 3"/>
          <p:cNvSpPr>
            <a:spLocks noGrp="1"/>
          </p:cNvSpPr>
          <p:nvPr>
            <p:ph type="sldNum" sz="quarter" idx="10"/>
          </p:nvPr>
        </p:nvSpPr>
        <p:spPr/>
        <p:txBody>
          <a:bodyPr/>
          <a:lstStyle/>
          <a:p>
            <a:fld id="{25AA6D77-B8D9-4ADD-B0B9-7A94D9C7B2D4}" type="slidenum">
              <a:rPr lang="en-GB" smtClean="0"/>
              <a:t>3</a:t>
            </a:fld>
            <a:endParaRPr lang="en-GB"/>
          </a:p>
        </p:txBody>
      </p:sp>
    </p:spTree>
    <p:extLst>
      <p:ext uri="{BB962C8B-B14F-4D97-AF65-F5344CB8AC3E}">
        <p14:creationId xmlns:p14="http://schemas.microsoft.com/office/powerpoint/2010/main" val="92774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the difference between trafficking and smuggling</a:t>
            </a:r>
          </a:p>
        </p:txBody>
      </p:sp>
      <p:sp>
        <p:nvSpPr>
          <p:cNvPr id="4" name="Slide Number Placeholder 3"/>
          <p:cNvSpPr>
            <a:spLocks noGrp="1"/>
          </p:cNvSpPr>
          <p:nvPr>
            <p:ph type="sldNum" sz="quarter" idx="10"/>
          </p:nvPr>
        </p:nvSpPr>
        <p:spPr/>
        <p:txBody>
          <a:bodyPr/>
          <a:lstStyle/>
          <a:p>
            <a:fld id="{25AA6D77-B8D9-4ADD-B0B9-7A94D9C7B2D4}" type="slidenum">
              <a:rPr lang="en-GB" smtClean="0"/>
              <a:t>4</a:t>
            </a:fld>
            <a:endParaRPr lang="en-GB"/>
          </a:p>
        </p:txBody>
      </p:sp>
    </p:spTree>
    <p:extLst>
      <p:ext uri="{BB962C8B-B14F-4D97-AF65-F5344CB8AC3E}">
        <p14:creationId xmlns:p14="http://schemas.microsoft.com/office/powerpoint/2010/main" val="3672129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Click on the arrows to show the short videos</a:t>
            </a:r>
          </a:p>
        </p:txBody>
      </p:sp>
      <p:sp>
        <p:nvSpPr>
          <p:cNvPr id="4" name="Slide Number Placeholder 3"/>
          <p:cNvSpPr>
            <a:spLocks noGrp="1"/>
          </p:cNvSpPr>
          <p:nvPr>
            <p:ph type="sldNum" sz="quarter" idx="10"/>
          </p:nvPr>
        </p:nvSpPr>
        <p:spPr/>
        <p:txBody>
          <a:bodyPr/>
          <a:lstStyle/>
          <a:p>
            <a:fld id="{25AA6D77-B8D9-4ADD-B0B9-7A94D9C7B2D4}" type="slidenum">
              <a:rPr lang="en-GB" smtClean="0"/>
              <a:t>5</a:t>
            </a:fld>
            <a:endParaRPr lang="en-GB"/>
          </a:p>
        </p:txBody>
      </p:sp>
    </p:spTree>
    <p:extLst>
      <p:ext uri="{BB962C8B-B14F-4D97-AF65-F5344CB8AC3E}">
        <p14:creationId xmlns:p14="http://schemas.microsoft.com/office/powerpoint/2010/main" val="2663258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a:t>
            </a:r>
            <a:r>
              <a:rPr lang="en-GB" baseline="0" dirty="0"/>
              <a:t> the link between trafficking and modern slavery and how trafficking can be internal</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6</a:t>
            </a:fld>
            <a:endParaRPr lang="en-GB"/>
          </a:p>
        </p:txBody>
      </p:sp>
    </p:spTree>
    <p:extLst>
      <p:ext uri="{BB962C8B-B14F-4D97-AF65-F5344CB8AC3E}">
        <p14:creationId xmlns:p14="http://schemas.microsoft.com/office/powerpoint/2010/main" val="348114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7</a:t>
            </a:fld>
            <a:endParaRPr lang="en-GB"/>
          </a:p>
        </p:txBody>
      </p:sp>
    </p:spTree>
    <p:extLst>
      <p:ext uri="{BB962C8B-B14F-4D97-AF65-F5344CB8AC3E}">
        <p14:creationId xmlns:p14="http://schemas.microsoft.com/office/powerpoint/2010/main" val="2788235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a:t>
            </a:r>
            <a:r>
              <a:rPr lang="en-GB" baseline="0" dirty="0"/>
              <a:t>k the students to get into groups and create a list of indicators before showing them the slide.  They can tick off ones they have.  Alternatively, play last man standing before showing them the slide.</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8</a:t>
            </a:fld>
            <a:endParaRPr lang="en-GB"/>
          </a:p>
        </p:txBody>
      </p:sp>
    </p:spTree>
    <p:extLst>
      <p:ext uri="{BB962C8B-B14F-4D97-AF65-F5344CB8AC3E}">
        <p14:creationId xmlns:p14="http://schemas.microsoft.com/office/powerpoint/2010/main" val="2243777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a:t>
            </a:r>
            <a:r>
              <a:rPr lang="en-GB" baseline="0" dirty="0"/>
              <a:t> students to identify the different types of modern slavery before revelling the slide.  Also explain that there is actually a 5</a:t>
            </a:r>
            <a:r>
              <a:rPr lang="en-GB" baseline="30000" dirty="0"/>
              <a:t>th</a:t>
            </a:r>
            <a:r>
              <a:rPr lang="en-GB" baseline="0" dirty="0"/>
              <a:t> = criminal activity.  Give the </a:t>
            </a:r>
            <a:r>
              <a:rPr lang="en-GB" baseline="0" dirty="0" err="1"/>
              <a:t>eg</a:t>
            </a:r>
            <a:r>
              <a:rPr lang="en-GB" baseline="0" dirty="0"/>
              <a:t> of cannabis factories (rather than Oliver Twist – although organised pickpocketing and shoplifting is still a thing</a:t>
            </a:r>
            <a:r>
              <a:rPr lang="en-GB" baseline="0" dirty="0" smtClean="0"/>
              <a:t>!) Spend some time discussing county lines, cuckooing and identifying factors/what to do.</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9</a:t>
            </a:fld>
            <a:endParaRPr lang="en-GB"/>
          </a:p>
        </p:txBody>
      </p:sp>
    </p:spTree>
    <p:extLst>
      <p:ext uri="{BB962C8B-B14F-4D97-AF65-F5344CB8AC3E}">
        <p14:creationId xmlns:p14="http://schemas.microsoft.com/office/powerpoint/2010/main" val="1479745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10</a:t>
            </a:fld>
            <a:endParaRPr lang="en-GB"/>
          </a:p>
        </p:txBody>
      </p:sp>
    </p:spTree>
    <p:extLst>
      <p:ext uri="{BB962C8B-B14F-4D97-AF65-F5344CB8AC3E}">
        <p14:creationId xmlns:p14="http://schemas.microsoft.com/office/powerpoint/2010/main" val="2563416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11</a:t>
            </a:fld>
            <a:endParaRPr lang="en-GB"/>
          </a:p>
        </p:txBody>
      </p:sp>
    </p:spTree>
    <p:extLst>
      <p:ext uri="{BB962C8B-B14F-4D97-AF65-F5344CB8AC3E}">
        <p14:creationId xmlns:p14="http://schemas.microsoft.com/office/powerpoint/2010/main" val="3832917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a:t>
            </a:r>
            <a:r>
              <a:rPr lang="en-GB" baseline="0" dirty="0"/>
              <a:t>k the students to get into groups and create a list of indicators before showing them the slide.  They can tick off ones they have.  Alternatively, play last man standing before showing them the slide.</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12</a:t>
            </a:fld>
            <a:endParaRPr lang="en-GB"/>
          </a:p>
        </p:txBody>
      </p:sp>
    </p:spTree>
    <p:extLst>
      <p:ext uri="{BB962C8B-B14F-4D97-AF65-F5344CB8AC3E}">
        <p14:creationId xmlns:p14="http://schemas.microsoft.com/office/powerpoint/2010/main" val="634464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a:t>
            </a:r>
            <a:r>
              <a:rPr lang="en-GB" baseline="0" dirty="0" smtClean="0"/>
              <a:t> half the room to discuss county lines and the other half to look for signs of cuckooing – before showing them the slide. </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13</a:t>
            </a:fld>
            <a:endParaRPr lang="en-GB"/>
          </a:p>
        </p:txBody>
      </p:sp>
    </p:spTree>
    <p:extLst>
      <p:ext uri="{BB962C8B-B14F-4D97-AF65-F5344CB8AC3E}">
        <p14:creationId xmlns:p14="http://schemas.microsoft.com/office/powerpoint/2010/main" val="4167628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.Also tell them to speak to Liz, Nicola, Sam, Su or yourself.</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14</a:t>
            </a:fld>
            <a:endParaRPr lang="en-GB"/>
          </a:p>
        </p:txBody>
      </p:sp>
    </p:spTree>
    <p:extLst>
      <p:ext uri="{BB962C8B-B14F-4D97-AF65-F5344CB8AC3E}">
        <p14:creationId xmlns:p14="http://schemas.microsoft.com/office/powerpoint/2010/main" val="1294385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 Does he</a:t>
            </a:r>
            <a:r>
              <a:rPr lang="en-GB" baseline="0" dirty="0"/>
              <a:t> look respectable ……</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15</a:t>
            </a:fld>
            <a:endParaRPr lang="en-GB"/>
          </a:p>
        </p:txBody>
      </p:sp>
    </p:spTree>
    <p:extLst>
      <p:ext uri="{BB962C8B-B14F-4D97-AF65-F5344CB8AC3E}">
        <p14:creationId xmlns:p14="http://schemas.microsoft.com/office/powerpoint/2010/main" val="1879618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a:t>
            </a:r>
            <a:r>
              <a:rPr lang="en-GB" baseline="0" dirty="0"/>
              <a:t> deciding factors in the case was that </a:t>
            </a:r>
            <a:r>
              <a:rPr lang="en-GB" baseline="0" dirty="0" err="1"/>
              <a:t>Rafiq</a:t>
            </a:r>
            <a:r>
              <a:rPr lang="en-GB" baseline="0" dirty="0"/>
              <a:t> also owned the properties that were being used to ‘house’ the victims.</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17</a:t>
            </a:fld>
            <a:endParaRPr lang="en-GB"/>
          </a:p>
        </p:txBody>
      </p:sp>
    </p:spTree>
    <p:extLst>
      <p:ext uri="{BB962C8B-B14F-4D97-AF65-F5344CB8AC3E}">
        <p14:creationId xmlns:p14="http://schemas.microsoft.com/office/powerpoint/2010/main" val="4222224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Large traveller family from Lincoln, already</a:t>
            </a:r>
            <a:r>
              <a:rPr lang="en-GB" baseline="0" dirty="0"/>
              <a:t> known to the police for bare knuckle fighting etc.  Kept vulnerable homeless adults for forced labour – block paving etc.  Discuss the indicators of forced labour – how would you know if the person doing your drive was a modern slave?</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18</a:t>
            </a:fld>
            <a:endParaRPr lang="en-GB"/>
          </a:p>
        </p:txBody>
      </p:sp>
    </p:spTree>
    <p:extLst>
      <p:ext uri="{BB962C8B-B14F-4D97-AF65-F5344CB8AC3E}">
        <p14:creationId xmlns:p14="http://schemas.microsoft.com/office/powerpoint/2010/main" val="4284286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Edit</a:t>
            </a:r>
            <a:r>
              <a:rPr lang="en-GB" baseline="0" dirty="0" smtClean="0"/>
              <a:t> the word document to differentiate for your group.  Students need to read the article and then in small groups discuss why she was targeted and how her captures managed to keep her in slavery. Discuss ‘from injustice comes justice’ and discuss Lord Morrow and the 2015 act. </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19</a:t>
            </a:fld>
            <a:endParaRPr lang="en-GB"/>
          </a:p>
        </p:txBody>
      </p:sp>
    </p:spTree>
    <p:extLst>
      <p:ext uri="{BB962C8B-B14F-4D97-AF65-F5344CB8AC3E}">
        <p14:creationId xmlns:p14="http://schemas.microsoft.com/office/powerpoint/2010/main" val="1231586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don’t need to know these especially</a:t>
            </a:r>
            <a:r>
              <a:rPr lang="en-GB" baseline="0" dirty="0"/>
              <a:t> – the main point is for them to understand that this is a crime and will be dealt with by the justice system as a crime!</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20</a:t>
            </a:fld>
            <a:endParaRPr lang="en-GB"/>
          </a:p>
        </p:txBody>
      </p:sp>
    </p:spTree>
    <p:extLst>
      <p:ext uri="{BB962C8B-B14F-4D97-AF65-F5344CB8AC3E}">
        <p14:creationId xmlns:p14="http://schemas.microsoft.com/office/powerpoint/2010/main" val="1806663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what they know</a:t>
            </a:r>
            <a:r>
              <a:rPr lang="en-GB" baseline="0" dirty="0"/>
              <a:t> about each. </a:t>
            </a:r>
            <a:r>
              <a:rPr lang="en-GB" dirty="0"/>
              <a:t>Ref carwash app in relation to consumer</a:t>
            </a:r>
          </a:p>
        </p:txBody>
      </p:sp>
      <p:sp>
        <p:nvSpPr>
          <p:cNvPr id="4" name="Slide Number Placeholder 3"/>
          <p:cNvSpPr>
            <a:spLocks noGrp="1"/>
          </p:cNvSpPr>
          <p:nvPr>
            <p:ph type="sldNum" sz="quarter" idx="10"/>
          </p:nvPr>
        </p:nvSpPr>
        <p:spPr/>
        <p:txBody>
          <a:bodyPr/>
          <a:lstStyle/>
          <a:p>
            <a:fld id="{25AA6D77-B8D9-4ADD-B0B9-7A94D9C7B2D4}" type="slidenum">
              <a:rPr lang="en-GB" smtClean="0"/>
              <a:t>21</a:t>
            </a:fld>
            <a:endParaRPr lang="en-GB"/>
          </a:p>
        </p:txBody>
      </p:sp>
    </p:spTree>
    <p:extLst>
      <p:ext uri="{BB962C8B-B14F-4D97-AF65-F5344CB8AC3E}">
        <p14:creationId xmlns:p14="http://schemas.microsoft.com/office/powerpoint/2010/main" val="4063058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Question:</a:t>
            </a:r>
            <a:r>
              <a:rPr lang="en-GB" baseline="0" dirty="0"/>
              <a:t> how many countries are there (195)</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22</a:t>
            </a:fld>
            <a:endParaRPr lang="en-GB"/>
          </a:p>
        </p:txBody>
      </p:sp>
    </p:spTree>
    <p:extLst>
      <p:ext uri="{BB962C8B-B14F-4D97-AF65-F5344CB8AC3E}">
        <p14:creationId xmlns:p14="http://schemas.microsoft.com/office/powerpoint/2010/main" val="1320993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2016</a:t>
            </a:r>
            <a:r>
              <a:rPr lang="en-GB" baseline="0" dirty="0"/>
              <a:t> it was Albania</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23</a:t>
            </a:fld>
            <a:endParaRPr lang="en-GB"/>
          </a:p>
        </p:txBody>
      </p:sp>
    </p:spTree>
    <p:extLst>
      <p:ext uri="{BB962C8B-B14F-4D97-AF65-F5344CB8AC3E}">
        <p14:creationId xmlns:p14="http://schemas.microsoft.com/office/powerpoint/2010/main" val="909881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Sexual exploitation is a close second.  Organ harvesting – ref people sell their own organs, but that is separate from modern slavery where there is no choice – this is fairly uncommon in the UK</a:t>
            </a:r>
          </a:p>
        </p:txBody>
      </p:sp>
      <p:sp>
        <p:nvSpPr>
          <p:cNvPr id="4" name="Slide Number Placeholder 3"/>
          <p:cNvSpPr>
            <a:spLocks noGrp="1"/>
          </p:cNvSpPr>
          <p:nvPr>
            <p:ph type="sldNum" sz="quarter" idx="10"/>
          </p:nvPr>
        </p:nvSpPr>
        <p:spPr/>
        <p:txBody>
          <a:bodyPr/>
          <a:lstStyle/>
          <a:p>
            <a:fld id="{25AA6D77-B8D9-4ADD-B0B9-7A94D9C7B2D4}" type="slidenum">
              <a:rPr lang="en-GB" smtClean="0"/>
              <a:t>24</a:t>
            </a:fld>
            <a:endParaRPr lang="en-GB"/>
          </a:p>
        </p:txBody>
      </p:sp>
    </p:spTree>
    <p:extLst>
      <p:ext uri="{BB962C8B-B14F-4D97-AF65-F5344CB8AC3E}">
        <p14:creationId xmlns:p14="http://schemas.microsoft.com/office/powerpoint/2010/main" val="32138222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the use of </a:t>
            </a:r>
            <a:r>
              <a:rPr lang="en-GB" dirty="0" err="1"/>
              <a:t>airb&amp;b</a:t>
            </a:r>
            <a:r>
              <a:rPr lang="en-GB" dirty="0"/>
              <a:t> for pop up brothels,</a:t>
            </a:r>
            <a:r>
              <a:rPr lang="en-GB" baseline="0" dirty="0"/>
              <a:t> crossing county lines for drugs deals (use of modern slaves for criminal activities)</a:t>
            </a:r>
            <a:endParaRPr lang="en-GB" dirty="0"/>
          </a:p>
        </p:txBody>
      </p:sp>
      <p:sp>
        <p:nvSpPr>
          <p:cNvPr id="4" name="Slide Number Placeholder 3"/>
          <p:cNvSpPr>
            <a:spLocks noGrp="1"/>
          </p:cNvSpPr>
          <p:nvPr>
            <p:ph type="sldNum" sz="quarter" idx="10"/>
          </p:nvPr>
        </p:nvSpPr>
        <p:spPr/>
        <p:txBody>
          <a:bodyPr/>
          <a:lstStyle/>
          <a:p>
            <a:fld id="{25AA6D77-B8D9-4ADD-B0B9-7A94D9C7B2D4}" type="slidenum">
              <a:rPr lang="en-GB" smtClean="0"/>
              <a:t>29</a:t>
            </a:fld>
            <a:endParaRPr lang="en-GB"/>
          </a:p>
        </p:txBody>
      </p:sp>
    </p:spTree>
    <p:extLst>
      <p:ext uri="{BB962C8B-B14F-4D97-AF65-F5344CB8AC3E}">
        <p14:creationId xmlns:p14="http://schemas.microsoft.com/office/powerpoint/2010/main" val="3327636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39D55DB-778C-4848-BA48-B0C80F28408E}"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E4DAA-E19D-476C-A814-03EA17AB743F}" type="slidenum">
              <a:rPr lang="en-GB" smtClean="0"/>
              <a:t>‹#›</a:t>
            </a:fld>
            <a:endParaRPr lang="en-GB"/>
          </a:p>
        </p:txBody>
      </p:sp>
    </p:spTree>
    <p:extLst>
      <p:ext uri="{BB962C8B-B14F-4D97-AF65-F5344CB8AC3E}">
        <p14:creationId xmlns:p14="http://schemas.microsoft.com/office/powerpoint/2010/main" val="1687741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39D55DB-778C-4848-BA48-B0C80F28408E}"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E4DAA-E19D-476C-A814-03EA17AB743F}" type="slidenum">
              <a:rPr lang="en-GB" smtClean="0"/>
              <a:t>‹#›</a:t>
            </a:fld>
            <a:endParaRPr lang="en-GB"/>
          </a:p>
        </p:txBody>
      </p:sp>
    </p:spTree>
    <p:extLst>
      <p:ext uri="{BB962C8B-B14F-4D97-AF65-F5344CB8AC3E}">
        <p14:creationId xmlns:p14="http://schemas.microsoft.com/office/powerpoint/2010/main" val="500192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9D55DB-778C-4848-BA48-B0C80F28408E}"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E4DAA-E19D-476C-A814-03EA17AB743F}" type="slidenum">
              <a:rPr lang="en-GB" smtClean="0"/>
              <a:t>‹#›</a:t>
            </a:fld>
            <a:endParaRPr lang="en-GB"/>
          </a:p>
        </p:txBody>
      </p:sp>
    </p:spTree>
    <p:extLst>
      <p:ext uri="{BB962C8B-B14F-4D97-AF65-F5344CB8AC3E}">
        <p14:creationId xmlns:p14="http://schemas.microsoft.com/office/powerpoint/2010/main" val="3755733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39D55DB-778C-4848-BA48-B0C80F28408E}"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6E4DAA-E19D-476C-A814-03EA17AB743F}" type="slidenum">
              <a:rPr lang="en-GB" smtClean="0"/>
              <a:t>‹#›</a:t>
            </a:fld>
            <a:endParaRPr lang="en-GB"/>
          </a:p>
        </p:txBody>
      </p:sp>
    </p:spTree>
    <p:extLst>
      <p:ext uri="{BB962C8B-B14F-4D97-AF65-F5344CB8AC3E}">
        <p14:creationId xmlns:p14="http://schemas.microsoft.com/office/powerpoint/2010/main" val="978546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39D55DB-778C-4848-BA48-B0C80F28408E}" type="datetimeFigureOut">
              <a:rPr lang="en-GB" smtClean="0"/>
              <a:t>05/06/2019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66E4DAA-E19D-476C-A814-03EA17AB743F}" type="slidenum">
              <a:rPr lang="en-GB" smtClean="0"/>
              <a:t>‹#›</a:t>
            </a:fld>
            <a:endParaRPr lang="en-GB"/>
          </a:p>
        </p:txBody>
      </p:sp>
    </p:spTree>
    <p:extLst>
      <p:ext uri="{BB962C8B-B14F-4D97-AF65-F5344CB8AC3E}">
        <p14:creationId xmlns:p14="http://schemas.microsoft.com/office/powerpoint/2010/main" val="3226914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39D55DB-778C-4848-BA48-B0C80F28408E}" type="datetimeFigureOut">
              <a:rPr lang="en-GB" smtClean="0"/>
              <a:t>05/06/2019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66E4DAA-E19D-476C-A814-03EA17AB743F}" type="slidenum">
              <a:rPr lang="en-GB" smtClean="0"/>
              <a:t>‹#›</a:t>
            </a:fld>
            <a:endParaRPr lang="en-GB"/>
          </a:p>
        </p:txBody>
      </p:sp>
    </p:spTree>
    <p:extLst>
      <p:ext uri="{BB962C8B-B14F-4D97-AF65-F5344CB8AC3E}">
        <p14:creationId xmlns:p14="http://schemas.microsoft.com/office/powerpoint/2010/main" val="3127166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9D55DB-778C-4848-BA48-B0C80F28408E}" type="datetimeFigureOut">
              <a:rPr lang="en-GB" smtClean="0"/>
              <a:t>05/06/2019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66E4DAA-E19D-476C-A814-03EA17AB743F}" type="slidenum">
              <a:rPr lang="en-GB" smtClean="0"/>
              <a:t>‹#›</a:t>
            </a:fld>
            <a:endParaRPr lang="en-GB"/>
          </a:p>
        </p:txBody>
      </p:sp>
    </p:spTree>
    <p:extLst>
      <p:ext uri="{BB962C8B-B14F-4D97-AF65-F5344CB8AC3E}">
        <p14:creationId xmlns:p14="http://schemas.microsoft.com/office/powerpoint/2010/main" val="1324818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9D55DB-778C-4848-BA48-B0C80F28408E}"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6E4DAA-E19D-476C-A814-03EA17AB743F}" type="slidenum">
              <a:rPr lang="en-GB" smtClean="0"/>
              <a:t>‹#›</a:t>
            </a:fld>
            <a:endParaRPr lang="en-GB"/>
          </a:p>
        </p:txBody>
      </p:sp>
    </p:spTree>
    <p:extLst>
      <p:ext uri="{BB962C8B-B14F-4D97-AF65-F5344CB8AC3E}">
        <p14:creationId xmlns:p14="http://schemas.microsoft.com/office/powerpoint/2010/main" val="1855218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9D55DB-778C-4848-BA48-B0C80F28408E}"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6E4DAA-E19D-476C-A814-03EA17AB743F}" type="slidenum">
              <a:rPr lang="en-GB" smtClean="0"/>
              <a:t>‹#›</a:t>
            </a:fld>
            <a:endParaRPr lang="en-GB"/>
          </a:p>
        </p:txBody>
      </p:sp>
    </p:spTree>
    <p:extLst>
      <p:ext uri="{BB962C8B-B14F-4D97-AF65-F5344CB8AC3E}">
        <p14:creationId xmlns:p14="http://schemas.microsoft.com/office/powerpoint/2010/main" val="1105953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39D55DB-778C-4848-BA48-B0C80F28408E}"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E4DAA-E19D-476C-A814-03EA17AB743F}" type="slidenum">
              <a:rPr lang="en-GB" smtClean="0"/>
              <a:t>‹#›</a:t>
            </a:fld>
            <a:endParaRPr lang="en-GB"/>
          </a:p>
        </p:txBody>
      </p:sp>
    </p:spTree>
    <p:extLst>
      <p:ext uri="{BB962C8B-B14F-4D97-AF65-F5344CB8AC3E}">
        <p14:creationId xmlns:p14="http://schemas.microsoft.com/office/powerpoint/2010/main" val="2128106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39D55DB-778C-4848-BA48-B0C80F28408E}"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E4DAA-E19D-476C-A814-03EA17AB743F}" type="slidenum">
              <a:rPr lang="en-GB" smtClean="0"/>
              <a:t>‹#›</a:t>
            </a:fld>
            <a:endParaRPr lang="en-GB"/>
          </a:p>
        </p:txBody>
      </p:sp>
    </p:spTree>
    <p:extLst>
      <p:ext uri="{BB962C8B-B14F-4D97-AF65-F5344CB8AC3E}">
        <p14:creationId xmlns:p14="http://schemas.microsoft.com/office/powerpoint/2010/main" val="2300429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811692" y="2785960"/>
            <a:ext cx="4568613" cy="997196"/>
          </a:xfrm>
          <a:prstGeom prst="rect">
            <a:avLst/>
          </a:prstGeom>
        </p:spPr>
        <p:txBody>
          <a:bodyPr wrap="square" lIns="0" tIns="0" rIns="0" bIns="0">
            <a:spAutoFit/>
          </a:bodyPr>
          <a:lstStyle>
            <a:lvl1pPr>
              <a:defRPr sz="7200" b="0" i="0">
                <a:solidFill>
                  <a:schemeClr val="tx1"/>
                </a:solidFill>
                <a:latin typeface="Arial Black"/>
                <a:cs typeface="Arial Black"/>
              </a:defRPr>
            </a:lvl1pPr>
          </a:lstStyle>
          <a:p>
            <a:endParaRPr/>
          </a:p>
        </p:txBody>
      </p:sp>
      <p:sp>
        <p:nvSpPr>
          <p:cNvPr id="3" name="Holder 3"/>
          <p:cNvSpPr>
            <a:spLocks noGrp="1"/>
          </p:cNvSpPr>
          <p:nvPr>
            <p:ph type="subTitle" idx="4"/>
          </p:nvPr>
        </p:nvSpPr>
        <p:spPr>
          <a:xfrm>
            <a:off x="1828800" y="3840481"/>
            <a:ext cx="8534400" cy="387798"/>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6/5/2019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99224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9D55DB-778C-4848-BA48-B0C80F28408E}" type="datetimeFigureOut">
              <a:rPr lang="en-GB" smtClean="0"/>
              <a:t>05/06/2019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6E4DAA-E19D-476C-A814-03EA17AB743F}" type="slidenum">
              <a:rPr lang="en-GB" smtClean="0"/>
              <a:t>‹#›</a:t>
            </a:fld>
            <a:endParaRPr lang="en-GB"/>
          </a:p>
        </p:txBody>
      </p:sp>
    </p:spTree>
    <p:extLst>
      <p:ext uri="{BB962C8B-B14F-4D97-AF65-F5344CB8AC3E}">
        <p14:creationId xmlns:p14="http://schemas.microsoft.com/office/powerpoint/2010/main" val="588663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hyperlink" Target="http://www.hopeforjustice.org/" TargetMode="External"/><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hyperlink" Target="https://www.youtube.com/watch?v=Jv1H_fAoOG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hyperlink" Target="tel:01164541004" TargetMode="External"/><Relationship Id="rId3" Type="http://schemas.openxmlformats.org/officeDocument/2006/relationships/image" Target="../media/image12.jpg"/><Relationship Id="rId7" Type="http://schemas.openxmlformats.org/officeDocument/2006/relationships/hyperlink" Target="tel:101"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twitter.com/LeicsPolice" TargetMode="External"/><Relationship Id="rId5" Type="http://schemas.openxmlformats.org/officeDocument/2006/relationships/hyperlink" Target="https://www.facebook.com/LeicsPolice" TargetMode="External"/><Relationship Id="rId10" Type="http://schemas.openxmlformats.org/officeDocument/2006/relationships/hyperlink" Target="tel:01163050005" TargetMode="External"/><Relationship Id="rId4" Type="http://schemas.openxmlformats.org/officeDocument/2006/relationships/hyperlink" Target="mailto:contactus@leicestershire.pnn.police.uk" TargetMode="External"/><Relationship Id="rId9" Type="http://schemas.openxmlformats.org/officeDocument/2006/relationships/hyperlink" Target="https://www.leicestershire.gov.uk/leisure-and-community/community-safety/report-abuse-or-neglect-of-a-chil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png"/><Relationship Id="rId26" Type="http://schemas.openxmlformats.org/officeDocument/2006/relationships/image" Target="../media/image51.png"/><Relationship Id="rId3" Type="http://schemas.openxmlformats.org/officeDocument/2006/relationships/image" Target="../media/image28.jpg"/><Relationship Id="rId21" Type="http://schemas.openxmlformats.org/officeDocument/2006/relationships/image" Target="../media/image46.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5" Type="http://schemas.openxmlformats.org/officeDocument/2006/relationships/image" Target="../media/image50.png"/><Relationship Id="rId2" Type="http://schemas.openxmlformats.org/officeDocument/2006/relationships/notesSlide" Target="../notesSlides/notesSlide18.xml"/><Relationship Id="rId16" Type="http://schemas.openxmlformats.org/officeDocument/2006/relationships/image" Target="../media/image41.png"/><Relationship Id="rId20" Type="http://schemas.openxmlformats.org/officeDocument/2006/relationships/image" Target="../media/image45.png"/><Relationship Id="rId29"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24" Type="http://schemas.openxmlformats.org/officeDocument/2006/relationships/image" Target="../media/image49.png"/><Relationship Id="rId5" Type="http://schemas.openxmlformats.org/officeDocument/2006/relationships/image" Target="../media/image30.png"/><Relationship Id="rId15" Type="http://schemas.openxmlformats.org/officeDocument/2006/relationships/image" Target="../media/image40.png"/><Relationship Id="rId23" Type="http://schemas.openxmlformats.org/officeDocument/2006/relationships/image" Target="../media/image48.png"/><Relationship Id="rId28" Type="http://schemas.openxmlformats.org/officeDocument/2006/relationships/image" Target="../media/image53.png"/><Relationship Id="rId10" Type="http://schemas.openxmlformats.org/officeDocument/2006/relationships/image" Target="../media/image35.png"/><Relationship Id="rId19" Type="http://schemas.openxmlformats.org/officeDocument/2006/relationships/image" Target="../media/image44.png"/><Relationship Id="rId31" Type="http://schemas.openxmlformats.org/officeDocument/2006/relationships/image" Target="../media/image56.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 Id="rId22" Type="http://schemas.openxmlformats.org/officeDocument/2006/relationships/image" Target="../media/image47.png"/><Relationship Id="rId27" Type="http://schemas.openxmlformats.org/officeDocument/2006/relationships/image" Target="../media/image52.png"/><Relationship Id="rId30" Type="http://schemas.openxmlformats.org/officeDocument/2006/relationships/image" Target="../media/image55.png"/></Relationships>
</file>

<file path=ppt/slides/_rels/slide2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0.jpg"/><Relationship Id="rId5" Type="http://schemas.openxmlformats.org/officeDocument/2006/relationships/image" Target="../media/image59.png"/><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jpg"/><Relationship Id="rId4" Type="http://schemas.openxmlformats.org/officeDocument/2006/relationships/image" Target="../media/image64.png"/><Relationship Id="rId9" Type="http://schemas.openxmlformats.org/officeDocument/2006/relationships/image" Target="../media/image59.png"/></Relationships>
</file>

<file path=ppt/slides/_rels/slide2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68.png"/><Relationship Id="rId7"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jpg"/><Relationship Id="rId4" Type="http://schemas.openxmlformats.org/officeDocument/2006/relationships/image" Target="../media/image69.png"/><Relationship Id="rId9"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73.jpg"/><Relationship Id="rId7" Type="http://schemas.openxmlformats.org/officeDocument/2006/relationships/image" Target="../media/image59.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62.png"/><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67.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76.jpg"/></Relationships>
</file>

<file path=ppt/slides/_rels/slide2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78.png"/><Relationship Id="rId7" Type="http://schemas.openxmlformats.org/officeDocument/2006/relationships/image" Target="../media/image58.pn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6.png"/><Relationship Id="rId4" Type="http://schemas.openxmlformats.org/officeDocument/2006/relationships/image" Target="../media/image79.jpg"/></Relationships>
</file>

<file path=ppt/slides/_rels/slide2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82.png"/></Relationships>
</file>

<file path=ppt/slides/_rels/slide2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3.png"/><Relationship Id="rId7"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jpg"/><Relationship Id="rId4" Type="http://schemas.openxmlformats.org/officeDocument/2006/relationships/image" Target="../media/image84.png"/><Relationship Id="rId9" Type="http://schemas.openxmlformats.org/officeDocument/2006/relationships/image" Target="../media/image59.png"/></Relationships>
</file>

<file path=ppt/slides/_rels/slide30.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 y="1"/>
            <a:ext cx="12191999" cy="6857996"/>
          </a:xfrm>
          <a:prstGeom prst="rect">
            <a:avLst/>
          </a:prstGeom>
          <a:blipFill>
            <a:blip r:embed="rId2" cstate="print"/>
            <a:stretch>
              <a:fillRect/>
            </a:stretch>
          </a:blipFill>
        </p:spPr>
        <p:txBody>
          <a:bodyPr wrap="square" lIns="0" tIns="0" rIns="0" bIns="0" rtlCol="0"/>
          <a:lstStyle/>
          <a:p>
            <a:endParaRPr sz="2400"/>
          </a:p>
        </p:txBody>
      </p:sp>
      <p:sp>
        <p:nvSpPr>
          <p:cNvPr id="3" name="object 3"/>
          <p:cNvSpPr/>
          <p:nvPr/>
        </p:nvSpPr>
        <p:spPr>
          <a:xfrm>
            <a:off x="4574031" y="859535"/>
            <a:ext cx="7605776" cy="180848"/>
          </a:xfrm>
          <a:prstGeom prst="rect">
            <a:avLst/>
          </a:prstGeom>
          <a:blipFill>
            <a:blip r:embed="rId3" cstate="print"/>
            <a:stretch>
              <a:fillRect/>
            </a:stretch>
          </a:blipFill>
        </p:spPr>
        <p:txBody>
          <a:bodyPr wrap="square" lIns="0" tIns="0" rIns="0" bIns="0" rtlCol="0"/>
          <a:lstStyle/>
          <a:p>
            <a:endParaRPr sz="2400"/>
          </a:p>
        </p:txBody>
      </p:sp>
      <p:sp>
        <p:nvSpPr>
          <p:cNvPr id="4" name="object 4"/>
          <p:cNvSpPr/>
          <p:nvPr/>
        </p:nvSpPr>
        <p:spPr>
          <a:xfrm>
            <a:off x="4631944" y="907288"/>
            <a:ext cx="7474373" cy="32173"/>
          </a:xfrm>
          <a:custGeom>
            <a:avLst/>
            <a:gdLst/>
            <a:ahLst/>
            <a:cxnLst/>
            <a:rect l="l" t="t" r="r" b="b"/>
            <a:pathLst>
              <a:path w="5605780" h="24129">
                <a:moveTo>
                  <a:pt x="0" y="0"/>
                </a:moveTo>
                <a:lnTo>
                  <a:pt x="5605652" y="23749"/>
                </a:lnTo>
              </a:path>
            </a:pathLst>
          </a:custGeom>
          <a:ln w="25908">
            <a:solidFill>
              <a:srgbClr val="BEBEBE"/>
            </a:solidFill>
          </a:ln>
        </p:spPr>
        <p:txBody>
          <a:bodyPr wrap="square" lIns="0" tIns="0" rIns="0" bIns="0" rtlCol="0"/>
          <a:lstStyle/>
          <a:p>
            <a:endParaRPr sz="2400"/>
          </a:p>
        </p:txBody>
      </p:sp>
      <p:sp>
        <p:nvSpPr>
          <p:cNvPr id="5" name="object 5"/>
          <p:cNvSpPr/>
          <p:nvPr/>
        </p:nvSpPr>
        <p:spPr>
          <a:xfrm>
            <a:off x="4574031" y="180848"/>
            <a:ext cx="7605776" cy="182880"/>
          </a:xfrm>
          <a:prstGeom prst="rect">
            <a:avLst/>
          </a:prstGeom>
          <a:blipFill>
            <a:blip r:embed="rId4" cstate="print"/>
            <a:stretch>
              <a:fillRect/>
            </a:stretch>
          </a:blipFill>
        </p:spPr>
        <p:txBody>
          <a:bodyPr wrap="square" lIns="0" tIns="0" rIns="0" bIns="0" rtlCol="0"/>
          <a:lstStyle/>
          <a:p>
            <a:endParaRPr sz="2400"/>
          </a:p>
        </p:txBody>
      </p:sp>
      <p:sp>
        <p:nvSpPr>
          <p:cNvPr id="6" name="object 6"/>
          <p:cNvSpPr/>
          <p:nvPr/>
        </p:nvSpPr>
        <p:spPr>
          <a:xfrm>
            <a:off x="4631944" y="228600"/>
            <a:ext cx="7474373" cy="33867"/>
          </a:xfrm>
          <a:custGeom>
            <a:avLst/>
            <a:gdLst/>
            <a:ahLst/>
            <a:cxnLst/>
            <a:rect l="l" t="t" r="r" b="b"/>
            <a:pathLst>
              <a:path w="5605780" h="25400">
                <a:moveTo>
                  <a:pt x="0" y="0"/>
                </a:moveTo>
                <a:lnTo>
                  <a:pt x="5605652" y="25146"/>
                </a:lnTo>
              </a:path>
            </a:pathLst>
          </a:custGeom>
          <a:ln w="25908">
            <a:solidFill>
              <a:srgbClr val="BEBEBE"/>
            </a:solidFill>
          </a:ln>
        </p:spPr>
        <p:txBody>
          <a:bodyPr wrap="square" lIns="0" tIns="0" rIns="0" bIns="0" rtlCol="0"/>
          <a:lstStyle/>
          <a:p>
            <a:endParaRPr sz="2400"/>
          </a:p>
        </p:txBody>
      </p:sp>
      <p:sp>
        <p:nvSpPr>
          <p:cNvPr id="7" name="object 7"/>
          <p:cNvSpPr/>
          <p:nvPr/>
        </p:nvSpPr>
        <p:spPr>
          <a:xfrm>
            <a:off x="4681728" y="30479"/>
            <a:ext cx="5941568" cy="1198880"/>
          </a:xfrm>
          <a:prstGeom prst="rect">
            <a:avLst/>
          </a:prstGeom>
          <a:blipFill>
            <a:blip r:embed="rId5" cstate="print"/>
            <a:stretch>
              <a:fillRect/>
            </a:stretch>
          </a:blipFill>
        </p:spPr>
        <p:txBody>
          <a:bodyPr wrap="square" lIns="0" tIns="0" rIns="0" bIns="0" rtlCol="0"/>
          <a:lstStyle/>
          <a:p>
            <a:endParaRPr sz="2400"/>
          </a:p>
        </p:txBody>
      </p:sp>
      <p:sp>
        <p:nvSpPr>
          <p:cNvPr id="8" name="object 8"/>
          <p:cNvSpPr/>
          <p:nvPr/>
        </p:nvSpPr>
        <p:spPr>
          <a:xfrm>
            <a:off x="9912095" y="30479"/>
            <a:ext cx="2279903" cy="1198880"/>
          </a:xfrm>
          <a:prstGeom prst="rect">
            <a:avLst/>
          </a:prstGeom>
          <a:blipFill>
            <a:blip r:embed="rId6" cstate="print"/>
            <a:stretch>
              <a:fillRect/>
            </a:stretch>
          </a:blipFill>
        </p:spPr>
        <p:txBody>
          <a:bodyPr wrap="square" lIns="0" tIns="0" rIns="0" bIns="0" rtlCol="0"/>
          <a:lstStyle/>
          <a:p>
            <a:endParaRPr sz="2400"/>
          </a:p>
        </p:txBody>
      </p:sp>
      <p:sp>
        <p:nvSpPr>
          <p:cNvPr id="9" name="object 9"/>
          <p:cNvSpPr txBox="1">
            <a:spLocks noGrp="1"/>
          </p:cNvSpPr>
          <p:nvPr>
            <p:ph type="title"/>
          </p:nvPr>
        </p:nvSpPr>
        <p:spPr>
          <a:xfrm>
            <a:off x="4609593" y="176875"/>
            <a:ext cx="7465060" cy="674608"/>
          </a:xfrm>
          <a:prstGeom prst="rect">
            <a:avLst/>
          </a:prstGeom>
        </p:spPr>
        <p:txBody>
          <a:bodyPr vert="horz" wrap="square" lIns="0" tIns="17780" rIns="0" bIns="0" rtlCol="0" anchor="ctr">
            <a:spAutoFit/>
          </a:bodyPr>
          <a:lstStyle/>
          <a:p>
            <a:pPr marL="16933">
              <a:lnSpc>
                <a:spcPct val="100000"/>
              </a:lnSpc>
              <a:spcBef>
                <a:spcPts val="140"/>
              </a:spcBef>
            </a:pPr>
            <a:r>
              <a:rPr sz="4267" spc="-7" dirty="0">
                <a:solidFill>
                  <a:srgbClr val="FFFFFF"/>
                </a:solidFill>
                <a:latin typeface="Arial"/>
                <a:cs typeface="Arial"/>
              </a:rPr>
              <a:t>Responding </a:t>
            </a:r>
            <a:r>
              <a:rPr sz="4267" dirty="0">
                <a:solidFill>
                  <a:srgbClr val="FFFFFF"/>
                </a:solidFill>
                <a:latin typeface="Arial"/>
                <a:cs typeface="Arial"/>
              </a:rPr>
              <a:t>to </a:t>
            </a:r>
            <a:r>
              <a:rPr sz="4267" spc="-7" dirty="0">
                <a:solidFill>
                  <a:srgbClr val="FFFFFF"/>
                </a:solidFill>
                <a:latin typeface="Arial"/>
                <a:cs typeface="Arial"/>
              </a:rPr>
              <a:t>Modern</a:t>
            </a:r>
            <a:r>
              <a:rPr sz="4267" spc="-113" dirty="0">
                <a:solidFill>
                  <a:srgbClr val="FFFFFF"/>
                </a:solidFill>
                <a:latin typeface="Arial"/>
                <a:cs typeface="Arial"/>
              </a:rPr>
              <a:t> </a:t>
            </a:r>
            <a:r>
              <a:rPr sz="4267" dirty="0">
                <a:solidFill>
                  <a:srgbClr val="FFFFFF"/>
                </a:solidFill>
                <a:latin typeface="Arial"/>
                <a:cs typeface="Arial"/>
              </a:rPr>
              <a:t>Slavery</a:t>
            </a:r>
            <a:endParaRPr sz="4267">
              <a:latin typeface="Arial"/>
              <a:cs typeface="Arial"/>
            </a:endParaRPr>
          </a:p>
        </p:txBody>
      </p:sp>
      <p:sp>
        <p:nvSpPr>
          <p:cNvPr id="12" name="object 12"/>
          <p:cNvSpPr/>
          <p:nvPr/>
        </p:nvSpPr>
        <p:spPr>
          <a:xfrm>
            <a:off x="6583679" y="5531104"/>
            <a:ext cx="5543296" cy="650240"/>
          </a:xfrm>
          <a:prstGeom prst="rect">
            <a:avLst/>
          </a:prstGeom>
          <a:blipFill>
            <a:blip r:embed="rId7" cstate="print"/>
            <a:stretch>
              <a:fillRect/>
            </a:stretch>
          </a:blipFill>
        </p:spPr>
        <p:txBody>
          <a:bodyPr wrap="square" lIns="0" tIns="0" rIns="0" bIns="0" rtlCol="0"/>
          <a:lstStyle/>
          <a:p>
            <a:endParaRPr sz="2400"/>
          </a:p>
        </p:txBody>
      </p:sp>
      <p:sp>
        <p:nvSpPr>
          <p:cNvPr id="13" name="object 13"/>
          <p:cNvSpPr/>
          <p:nvPr/>
        </p:nvSpPr>
        <p:spPr>
          <a:xfrm>
            <a:off x="8197087" y="5876545"/>
            <a:ext cx="2318512" cy="650239"/>
          </a:xfrm>
          <a:prstGeom prst="rect">
            <a:avLst/>
          </a:prstGeom>
          <a:blipFill>
            <a:blip r:embed="rId8" cstate="print"/>
            <a:stretch>
              <a:fillRect/>
            </a:stretch>
          </a:blipFill>
        </p:spPr>
        <p:txBody>
          <a:bodyPr wrap="square" lIns="0" tIns="0" rIns="0" bIns="0" rtlCol="0"/>
          <a:lstStyle/>
          <a:p>
            <a:endParaRPr sz="2400"/>
          </a:p>
        </p:txBody>
      </p:sp>
      <p:sp>
        <p:nvSpPr>
          <p:cNvPr id="14" name="object 14"/>
          <p:cNvSpPr/>
          <p:nvPr/>
        </p:nvSpPr>
        <p:spPr>
          <a:xfrm>
            <a:off x="7674863" y="6221983"/>
            <a:ext cx="3360928" cy="636016"/>
          </a:xfrm>
          <a:prstGeom prst="rect">
            <a:avLst/>
          </a:prstGeom>
          <a:blipFill>
            <a:blip r:embed="rId9" cstate="print"/>
            <a:stretch>
              <a:fillRect/>
            </a:stretch>
          </a:blipFill>
        </p:spPr>
        <p:txBody>
          <a:bodyPr wrap="square" lIns="0" tIns="0" rIns="0" bIns="0" rtlCol="0"/>
          <a:lstStyle/>
          <a:p>
            <a:endParaRPr sz="2400"/>
          </a:p>
        </p:txBody>
      </p:sp>
      <p:sp>
        <p:nvSpPr>
          <p:cNvPr id="15" name="object 15"/>
          <p:cNvSpPr txBox="1"/>
          <p:nvPr/>
        </p:nvSpPr>
        <p:spPr>
          <a:xfrm>
            <a:off x="6750472" y="5603173"/>
            <a:ext cx="5184987" cy="1063732"/>
          </a:xfrm>
          <a:prstGeom prst="rect">
            <a:avLst/>
          </a:prstGeom>
        </p:spPr>
        <p:txBody>
          <a:bodyPr vert="horz" wrap="square" lIns="0" tIns="16933" rIns="0" bIns="0" rtlCol="0">
            <a:spAutoFit/>
          </a:bodyPr>
          <a:lstStyle/>
          <a:p>
            <a:pPr marL="16933" marR="6773" algn="ctr">
              <a:spcBef>
                <a:spcPts val="133"/>
              </a:spcBef>
            </a:pPr>
            <a:r>
              <a:rPr sz="2267" dirty="0">
                <a:solidFill>
                  <a:srgbClr val="FFFFFF"/>
                </a:solidFill>
                <a:latin typeface="Arial"/>
                <a:cs typeface="Arial"/>
              </a:rPr>
              <a:t>Nigel Oseman ~ </a:t>
            </a:r>
            <a:r>
              <a:rPr sz="2267" spc="-7" dirty="0">
                <a:solidFill>
                  <a:srgbClr val="FFFFFF"/>
                </a:solidFill>
                <a:latin typeface="Arial"/>
                <a:cs typeface="Arial"/>
              </a:rPr>
              <a:t>Training </a:t>
            </a:r>
            <a:r>
              <a:rPr sz="2267" dirty="0">
                <a:solidFill>
                  <a:srgbClr val="FFFFFF"/>
                </a:solidFill>
                <a:latin typeface="Arial"/>
                <a:cs typeface="Arial"/>
              </a:rPr>
              <a:t>&amp;</a:t>
            </a:r>
            <a:r>
              <a:rPr sz="2267" spc="-180" dirty="0">
                <a:solidFill>
                  <a:srgbClr val="FFFFFF"/>
                </a:solidFill>
                <a:latin typeface="Arial"/>
                <a:cs typeface="Arial"/>
              </a:rPr>
              <a:t> </a:t>
            </a:r>
            <a:r>
              <a:rPr sz="2267" dirty="0">
                <a:solidFill>
                  <a:srgbClr val="FFFFFF"/>
                </a:solidFill>
                <a:latin typeface="Arial"/>
                <a:cs typeface="Arial"/>
              </a:rPr>
              <a:t>Investigation  0300 008 8000</a:t>
            </a:r>
            <a:endParaRPr sz="2267" dirty="0">
              <a:latin typeface="Arial"/>
              <a:cs typeface="Arial"/>
            </a:endParaRPr>
          </a:p>
          <a:p>
            <a:pPr marL="1693" algn="ctr">
              <a:spcBef>
                <a:spcPts val="7"/>
              </a:spcBef>
            </a:pPr>
            <a:r>
              <a:rPr sz="2267" spc="-13" dirty="0">
                <a:solidFill>
                  <a:srgbClr val="FFFFFF"/>
                </a:solidFill>
                <a:latin typeface="Arial"/>
                <a:cs typeface="Arial"/>
                <a:hlinkClick r:id="rId10"/>
              </a:rPr>
              <a:t>www.hopeforjustice.org</a:t>
            </a:r>
            <a:endParaRPr sz="2267" dirty="0">
              <a:latin typeface="Arial"/>
              <a:cs typeface="Arial"/>
            </a:endParaRPr>
          </a:p>
        </p:txBody>
      </p:sp>
      <p:sp>
        <p:nvSpPr>
          <p:cNvPr id="16" name="object 16"/>
          <p:cNvSpPr/>
          <p:nvPr/>
        </p:nvSpPr>
        <p:spPr>
          <a:xfrm>
            <a:off x="5816600" y="2010662"/>
            <a:ext cx="5588000" cy="2142238"/>
          </a:xfrm>
          <a:prstGeom prst="rect">
            <a:avLst/>
          </a:prstGeom>
          <a:blipFill>
            <a:blip r:embed="rId11" cstate="print"/>
            <a:stretch>
              <a:fillRect/>
            </a:stretch>
          </a:blipFill>
        </p:spPr>
        <p:txBody>
          <a:bodyPr wrap="square" lIns="0" tIns="0" rIns="0" bIns="0" rtlCol="0"/>
          <a:lstStyle/>
          <a:p>
            <a:endParaRPr sz="2400"/>
          </a:p>
        </p:txBody>
      </p:sp>
    </p:spTree>
    <p:extLst>
      <p:ext uri="{BB962C8B-B14F-4D97-AF65-F5344CB8AC3E}">
        <p14:creationId xmlns:p14="http://schemas.microsoft.com/office/powerpoint/2010/main" val="153516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63" y="6801103"/>
            <a:ext cx="12184380" cy="0"/>
          </a:xfrm>
          <a:custGeom>
            <a:avLst/>
            <a:gdLst/>
            <a:ahLst/>
            <a:cxnLst/>
            <a:rect l="l" t="t" r="r" b="b"/>
            <a:pathLst>
              <a:path w="9138285">
                <a:moveTo>
                  <a:pt x="0" y="0"/>
                </a:moveTo>
                <a:lnTo>
                  <a:pt x="9137904" y="0"/>
                </a:lnTo>
              </a:path>
            </a:pathLst>
          </a:custGeom>
          <a:ln w="79248">
            <a:solidFill>
              <a:srgbClr val="D21616"/>
            </a:solidFill>
          </a:ln>
        </p:spPr>
        <p:txBody>
          <a:bodyPr wrap="square" lIns="0" tIns="0" rIns="0" bIns="0" rtlCol="0"/>
          <a:lstStyle/>
          <a:p>
            <a:endParaRPr sz="2400"/>
          </a:p>
        </p:txBody>
      </p:sp>
      <p:sp>
        <p:nvSpPr>
          <p:cNvPr id="3" name="object 3"/>
          <p:cNvSpPr/>
          <p:nvPr/>
        </p:nvSpPr>
        <p:spPr>
          <a:xfrm>
            <a:off x="201286" y="5925691"/>
            <a:ext cx="2885207" cy="641364"/>
          </a:xfrm>
          <a:prstGeom prst="rect">
            <a:avLst/>
          </a:prstGeom>
          <a:blipFill>
            <a:blip r:embed="rId2" cstate="print"/>
            <a:stretch>
              <a:fillRect/>
            </a:stretch>
          </a:blipFill>
        </p:spPr>
        <p:txBody>
          <a:bodyPr wrap="square" lIns="0" tIns="0" rIns="0" bIns="0" rtlCol="0"/>
          <a:lstStyle/>
          <a:p>
            <a:endParaRPr sz="2400"/>
          </a:p>
        </p:txBody>
      </p:sp>
      <p:sp>
        <p:nvSpPr>
          <p:cNvPr id="4" name="object 4"/>
          <p:cNvSpPr/>
          <p:nvPr/>
        </p:nvSpPr>
        <p:spPr>
          <a:xfrm>
            <a:off x="0" y="152400"/>
            <a:ext cx="6071616" cy="1349248"/>
          </a:xfrm>
          <a:prstGeom prst="rect">
            <a:avLst/>
          </a:prstGeom>
          <a:blipFill>
            <a:blip r:embed="rId3" cstate="print"/>
            <a:stretch>
              <a:fillRect/>
            </a:stretch>
          </a:blipFill>
        </p:spPr>
        <p:txBody>
          <a:bodyPr wrap="square" lIns="0" tIns="0" rIns="0" bIns="0" rtlCol="0"/>
          <a:lstStyle/>
          <a:p>
            <a:endParaRPr sz="2400"/>
          </a:p>
        </p:txBody>
      </p:sp>
      <p:sp>
        <p:nvSpPr>
          <p:cNvPr id="5" name="object 5"/>
          <p:cNvSpPr txBox="1">
            <a:spLocks noGrp="1"/>
          </p:cNvSpPr>
          <p:nvPr>
            <p:ph type="title"/>
          </p:nvPr>
        </p:nvSpPr>
        <p:spPr>
          <a:xfrm>
            <a:off x="260232" y="318774"/>
            <a:ext cx="5408505" cy="755762"/>
          </a:xfrm>
          <a:prstGeom prst="rect">
            <a:avLst/>
          </a:prstGeom>
        </p:spPr>
        <p:txBody>
          <a:bodyPr vert="horz" wrap="square" lIns="0" tIns="16933" rIns="0" bIns="0" rtlCol="0" anchor="ctr">
            <a:spAutoFit/>
          </a:bodyPr>
          <a:lstStyle/>
          <a:p>
            <a:pPr marL="16933">
              <a:lnSpc>
                <a:spcPct val="100000"/>
              </a:lnSpc>
              <a:spcBef>
                <a:spcPts val="133"/>
              </a:spcBef>
            </a:pPr>
            <a:endParaRPr sz="4800" dirty="0"/>
          </a:p>
        </p:txBody>
      </p:sp>
      <p:sp>
        <p:nvSpPr>
          <p:cNvPr id="7" name="TextBox 6"/>
          <p:cNvSpPr txBox="1"/>
          <p:nvPr/>
        </p:nvSpPr>
        <p:spPr>
          <a:xfrm>
            <a:off x="1092200" y="1612900"/>
            <a:ext cx="10299700" cy="3416320"/>
          </a:xfrm>
          <a:prstGeom prst="rect">
            <a:avLst/>
          </a:prstGeom>
          <a:noFill/>
        </p:spPr>
        <p:txBody>
          <a:bodyPr wrap="square" rtlCol="0">
            <a:spAutoFit/>
          </a:bodyPr>
          <a:lstStyle/>
          <a:p>
            <a:pPr marL="342900" indent="-342900">
              <a:buAutoNum type="arabicPeriod"/>
            </a:pPr>
            <a:r>
              <a:rPr lang="en-GB" sz="3600" dirty="0">
                <a:latin typeface="Century Gothic" panose="020B0502020202020204" pitchFamily="34" charset="0"/>
              </a:rPr>
              <a:t>Explain what modern slavery and human trafficking are.</a:t>
            </a:r>
          </a:p>
          <a:p>
            <a:pPr marL="342900" indent="-342900">
              <a:buAutoNum type="arabicPeriod"/>
            </a:pPr>
            <a:r>
              <a:rPr lang="en-GB" sz="3600" dirty="0">
                <a:latin typeface="Century Gothic" panose="020B0502020202020204" pitchFamily="34" charset="0"/>
              </a:rPr>
              <a:t>Recognise the signs and indicators.</a:t>
            </a:r>
          </a:p>
          <a:p>
            <a:pPr marL="342900" indent="-342900">
              <a:buAutoNum type="arabicPeriod"/>
            </a:pPr>
            <a:r>
              <a:rPr lang="en-GB" sz="3600" dirty="0">
                <a:latin typeface="Century Gothic" panose="020B0502020202020204" pitchFamily="34" charset="0"/>
              </a:rPr>
              <a:t>Understand how to respond appropriately to a victim of modern slavery. </a:t>
            </a:r>
          </a:p>
          <a:p>
            <a:pPr marL="342900" indent="-342900">
              <a:buAutoNum type="arabicPeriod"/>
            </a:pPr>
            <a:endParaRPr lang="en-GB" dirty="0"/>
          </a:p>
          <a:p>
            <a:pPr marL="342900" indent="-342900">
              <a:buAutoNum type="arabicPeriod"/>
            </a:pPr>
            <a:endParaRPr lang="en-GB" dirty="0"/>
          </a:p>
        </p:txBody>
      </p:sp>
    </p:spTree>
    <p:extLst>
      <p:ext uri="{BB962C8B-B14F-4D97-AF65-F5344CB8AC3E}">
        <p14:creationId xmlns:p14="http://schemas.microsoft.com/office/powerpoint/2010/main" val="1631888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3" name="object 3"/>
          <p:cNvSpPr/>
          <p:nvPr/>
        </p:nvSpPr>
        <p:spPr>
          <a:xfrm>
            <a:off x="169962" y="5853854"/>
            <a:ext cx="2900311" cy="664911"/>
          </a:xfrm>
          <a:prstGeom prst="rect">
            <a:avLst/>
          </a:prstGeom>
          <a:blipFill>
            <a:blip r:embed="rId3" cstate="print"/>
            <a:stretch>
              <a:fillRect/>
            </a:stretch>
          </a:blipFill>
        </p:spPr>
        <p:txBody>
          <a:bodyPr wrap="square" lIns="0" tIns="0" rIns="0" bIns="0" rtlCol="0"/>
          <a:lstStyle/>
          <a:p>
            <a:endParaRPr sz="2400"/>
          </a:p>
        </p:txBody>
      </p:sp>
      <p:sp>
        <p:nvSpPr>
          <p:cNvPr id="4" name="object 4"/>
          <p:cNvSpPr txBox="1">
            <a:spLocks noGrp="1"/>
          </p:cNvSpPr>
          <p:nvPr>
            <p:ph type="body" idx="1"/>
          </p:nvPr>
        </p:nvSpPr>
        <p:spPr>
          <a:xfrm>
            <a:off x="787400" y="2126958"/>
            <a:ext cx="10845800" cy="2626616"/>
          </a:xfrm>
          <a:prstGeom prst="rect">
            <a:avLst/>
          </a:prstGeom>
        </p:spPr>
        <p:txBody>
          <a:bodyPr vert="horz" wrap="square" lIns="0" tIns="655637" rIns="0" bIns="0" rtlCol="0">
            <a:spAutoFit/>
          </a:bodyPr>
          <a:lstStyle/>
          <a:p>
            <a:pPr marL="54185" marR="6773" indent="0" algn="just">
              <a:lnSpc>
                <a:spcPct val="113999"/>
              </a:lnSpc>
              <a:spcBef>
                <a:spcPts val="127"/>
              </a:spcBef>
              <a:buNone/>
            </a:pPr>
            <a:r>
              <a:rPr lang="en-GB" sz="3733" dirty="0">
                <a:latin typeface="Century Gothic" panose="020B0502020202020204" pitchFamily="34" charset="0"/>
              </a:rPr>
              <a:t>We exist to bring an end to modern slavery by preventing exploitation, rescuing victims, restoring lives and reforming society.</a:t>
            </a:r>
            <a:endParaRPr sz="3733" dirty="0">
              <a:latin typeface="Century Gothic" panose="020B0502020202020204" pitchFamily="34" charset="0"/>
            </a:endParaRPr>
          </a:p>
        </p:txBody>
      </p:sp>
      <p:sp>
        <p:nvSpPr>
          <p:cNvPr id="5" name="object 5"/>
          <p:cNvSpPr txBox="1">
            <a:spLocks noGrp="1"/>
          </p:cNvSpPr>
          <p:nvPr>
            <p:ph type="title"/>
          </p:nvPr>
        </p:nvSpPr>
        <p:spPr>
          <a:xfrm>
            <a:off x="407349" y="143737"/>
            <a:ext cx="6513407" cy="1371315"/>
          </a:xfrm>
          <a:prstGeom prst="rect">
            <a:avLst/>
          </a:prstGeom>
        </p:spPr>
        <p:txBody>
          <a:bodyPr vert="horz" wrap="square" lIns="0" tIns="16933" rIns="0" bIns="0" rtlCol="0" anchor="ctr">
            <a:spAutoFit/>
          </a:bodyPr>
          <a:lstStyle/>
          <a:p>
            <a:pPr marL="16933">
              <a:lnSpc>
                <a:spcPct val="100000"/>
              </a:lnSpc>
              <a:spcBef>
                <a:spcPts val="133"/>
              </a:spcBef>
            </a:pPr>
            <a:r>
              <a:rPr i="1" spc="-260" dirty="0">
                <a:solidFill>
                  <a:srgbClr val="252525"/>
                </a:solidFill>
                <a:latin typeface="Arial"/>
                <a:cs typeface="Arial"/>
              </a:rPr>
              <a:t>…</a:t>
            </a:r>
            <a:r>
              <a:rPr lang="en-GB" i="1" spc="-260" dirty="0">
                <a:solidFill>
                  <a:srgbClr val="252525"/>
                </a:solidFill>
                <a:latin typeface="Arial"/>
                <a:cs typeface="Arial"/>
              </a:rPr>
              <a:t> </a:t>
            </a:r>
            <a:r>
              <a:rPr i="1" spc="-260" dirty="0">
                <a:solidFill>
                  <a:srgbClr val="252525"/>
                </a:solidFill>
                <a:latin typeface="Arial"/>
                <a:cs typeface="Arial"/>
              </a:rPr>
              <a:t>to </a:t>
            </a:r>
            <a:r>
              <a:rPr i="1" spc="-20" dirty="0">
                <a:solidFill>
                  <a:srgbClr val="252525"/>
                </a:solidFill>
                <a:latin typeface="Arial"/>
                <a:cs typeface="Arial"/>
              </a:rPr>
              <a:t>live </a:t>
            </a:r>
            <a:r>
              <a:rPr i="1" spc="67" dirty="0">
                <a:solidFill>
                  <a:srgbClr val="252525"/>
                </a:solidFill>
                <a:latin typeface="Arial"/>
                <a:cs typeface="Arial"/>
              </a:rPr>
              <a:t>in </a:t>
            </a:r>
            <a:r>
              <a:rPr i="1" spc="-47" dirty="0">
                <a:solidFill>
                  <a:srgbClr val="252525"/>
                </a:solidFill>
                <a:latin typeface="Arial"/>
                <a:cs typeface="Arial"/>
              </a:rPr>
              <a:t>a </a:t>
            </a:r>
            <a:r>
              <a:rPr i="1" spc="-7" dirty="0">
                <a:solidFill>
                  <a:srgbClr val="252525"/>
                </a:solidFill>
                <a:latin typeface="Arial"/>
                <a:cs typeface="Arial"/>
              </a:rPr>
              <a:t>World </a:t>
            </a:r>
            <a:r>
              <a:rPr i="1" spc="-193" dirty="0">
                <a:solidFill>
                  <a:srgbClr val="252525"/>
                </a:solidFill>
                <a:latin typeface="Arial"/>
                <a:cs typeface="Arial"/>
              </a:rPr>
              <a:t>Free </a:t>
            </a:r>
            <a:r>
              <a:rPr i="1" spc="33" dirty="0">
                <a:solidFill>
                  <a:srgbClr val="252525"/>
                </a:solidFill>
                <a:latin typeface="Arial"/>
                <a:cs typeface="Arial"/>
              </a:rPr>
              <a:t>from</a:t>
            </a:r>
            <a:r>
              <a:rPr i="1" spc="-353" dirty="0">
                <a:solidFill>
                  <a:srgbClr val="252525"/>
                </a:solidFill>
                <a:latin typeface="Arial"/>
                <a:cs typeface="Arial"/>
              </a:rPr>
              <a:t> </a:t>
            </a:r>
            <a:r>
              <a:rPr i="1" spc="-107" dirty="0">
                <a:solidFill>
                  <a:srgbClr val="252525"/>
                </a:solidFill>
                <a:latin typeface="Arial"/>
                <a:cs typeface="Arial"/>
              </a:rPr>
              <a:t>Slavery</a:t>
            </a:r>
          </a:p>
        </p:txBody>
      </p:sp>
    </p:spTree>
    <p:extLst>
      <p:ext uri="{BB962C8B-B14F-4D97-AF65-F5344CB8AC3E}">
        <p14:creationId xmlns:p14="http://schemas.microsoft.com/office/powerpoint/2010/main" val="34464182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47393" y="963169"/>
            <a:ext cx="7519356" cy="4948343"/>
          </a:xfrm>
          <a:prstGeom prst="rect">
            <a:avLst/>
          </a:prstGeom>
          <a:blipFill>
            <a:blip r:embed="rId3" cstate="print"/>
            <a:stretch>
              <a:fillRect/>
            </a:stretch>
          </a:blipFill>
        </p:spPr>
        <p:txBody>
          <a:bodyPr wrap="square" lIns="0" tIns="0" rIns="0" bIns="0" rtlCol="0"/>
          <a:lstStyle/>
          <a:p>
            <a:endParaRPr sz="2400"/>
          </a:p>
        </p:txBody>
      </p:sp>
      <p:sp>
        <p:nvSpPr>
          <p:cNvPr id="4" name="object 4"/>
          <p:cNvSpPr/>
          <p:nvPr/>
        </p:nvSpPr>
        <p:spPr>
          <a:xfrm>
            <a:off x="0" y="5892799"/>
            <a:ext cx="3476752" cy="965199"/>
          </a:xfrm>
          <a:prstGeom prst="rect">
            <a:avLst/>
          </a:prstGeom>
          <a:blipFill>
            <a:blip r:embed="rId4" cstate="print"/>
            <a:stretch>
              <a:fillRect/>
            </a:stretch>
          </a:blipFill>
        </p:spPr>
        <p:txBody>
          <a:bodyPr wrap="square" lIns="0" tIns="0" rIns="0" bIns="0" rtlCol="0"/>
          <a:lstStyle/>
          <a:p>
            <a:endParaRPr sz="2400"/>
          </a:p>
        </p:txBody>
      </p:sp>
      <p:sp>
        <p:nvSpPr>
          <p:cNvPr id="5" name="object 5"/>
          <p:cNvSpPr/>
          <p:nvPr/>
        </p:nvSpPr>
        <p:spPr>
          <a:xfrm>
            <a:off x="1739392" y="790448"/>
            <a:ext cx="8593328" cy="5443728"/>
          </a:xfrm>
          <a:prstGeom prst="rect">
            <a:avLst/>
          </a:prstGeom>
          <a:blipFill>
            <a:blip r:embed="rId5" cstate="print"/>
            <a:stretch>
              <a:fillRect/>
            </a:stretch>
          </a:blipFill>
        </p:spPr>
        <p:txBody>
          <a:bodyPr wrap="square" lIns="0" tIns="0" rIns="0" bIns="0" rtlCol="0"/>
          <a:lstStyle/>
          <a:p>
            <a:endParaRPr sz="2400"/>
          </a:p>
        </p:txBody>
      </p:sp>
      <p:sp>
        <p:nvSpPr>
          <p:cNvPr id="6" name="TextBox 5"/>
          <p:cNvSpPr txBox="1"/>
          <p:nvPr/>
        </p:nvSpPr>
        <p:spPr>
          <a:xfrm>
            <a:off x="2803906" y="236951"/>
            <a:ext cx="6464300" cy="461665"/>
          </a:xfrm>
          <a:prstGeom prst="rect">
            <a:avLst/>
          </a:prstGeom>
          <a:noFill/>
        </p:spPr>
        <p:txBody>
          <a:bodyPr wrap="square" rtlCol="0">
            <a:spAutoFit/>
          </a:bodyPr>
          <a:lstStyle/>
          <a:p>
            <a:r>
              <a:rPr lang="en-GB" sz="2400" b="1" dirty="0">
                <a:latin typeface="Century Gothic" panose="020B0502020202020204" pitchFamily="34" charset="0"/>
              </a:rPr>
              <a:t>Human Trafficking v People Smuggling</a:t>
            </a:r>
          </a:p>
        </p:txBody>
      </p:sp>
    </p:spTree>
    <p:extLst>
      <p:ext uri="{BB962C8B-B14F-4D97-AF65-F5344CB8AC3E}">
        <p14:creationId xmlns:p14="http://schemas.microsoft.com/office/powerpoint/2010/main" val="1488994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3" name="object 3"/>
          <p:cNvSpPr/>
          <p:nvPr/>
        </p:nvSpPr>
        <p:spPr>
          <a:xfrm>
            <a:off x="168474" y="5860624"/>
            <a:ext cx="2874933" cy="659624"/>
          </a:xfrm>
          <a:prstGeom prst="rect">
            <a:avLst/>
          </a:prstGeom>
          <a:blipFill>
            <a:blip r:embed="rId3" cstate="print"/>
            <a:stretch>
              <a:fillRect/>
            </a:stretch>
          </a:blipFill>
        </p:spPr>
        <p:txBody>
          <a:bodyPr wrap="square" lIns="0" tIns="0" rIns="0" bIns="0" rtlCol="0"/>
          <a:lstStyle/>
          <a:p>
            <a:endParaRPr sz="2400"/>
          </a:p>
        </p:txBody>
      </p:sp>
      <p:sp>
        <p:nvSpPr>
          <p:cNvPr id="6" name="object 6"/>
          <p:cNvSpPr txBox="1"/>
          <p:nvPr/>
        </p:nvSpPr>
        <p:spPr>
          <a:xfrm>
            <a:off x="476842" y="379306"/>
            <a:ext cx="7398173" cy="590697"/>
          </a:xfrm>
          <a:prstGeom prst="rect">
            <a:avLst/>
          </a:prstGeom>
        </p:spPr>
        <p:txBody>
          <a:bodyPr vert="horz" wrap="square" lIns="0" tIns="16087" rIns="0" bIns="0" rtlCol="0">
            <a:spAutoFit/>
          </a:bodyPr>
          <a:lstStyle/>
          <a:p>
            <a:pPr marL="16933">
              <a:spcBef>
                <a:spcPts val="127"/>
              </a:spcBef>
            </a:pPr>
            <a:r>
              <a:rPr sz="3733" i="1" spc="-93" dirty="0">
                <a:latin typeface="Arial"/>
                <a:cs typeface="Arial"/>
              </a:rPr>
              <a:t>..to </a:t>
            </a:r>
            <a:r>
              <a:rPr sz="3733" i="1" spc="-33" dirty="0">
                <a:latin typeface="Arial"/>
                <a:cs typeface="Arial"/>
              </a:rPr>
              <a:t>live </a:t>
            </a:r>
            <a:r>
              <a:rPr sz="3733" i="1" spc="73" dirty="0">
                <a:latin typeface="Arial"/>
                <a:cs typeface="Arial"/>
              </a:rPr>
              <a:t>in </a:t>
            </a:r>
            <a:r>
              <a:rPr sz="3733" i="1" spc="-60" dirty="0">
                <a:latin typeface="Arial"/>
                <a:cs typeface="Arial"/>
              </a:rPr>
              <a:t>a </a:t>
            </a:r>
            <a:r>
              <a:rPr sz="3733" i="1" spc="13" dirty="0">
                <a:latin typeface="Arial"/>
                <a:cs typeface="Arial"/>
              </a:rPr>
              <a:t>world </a:t>
            </a:r>
            <a:r>
              <a:rPr sz="3733" i="1" spc="-100" dirty="0">
                <a:latin typeface="Arial"/>
                <a:cs typeface="Arial"/>
              </a:rPr>
              <a:t>free </a:t>
            </a:r>
            <a:r>
              <a:rPr sz="3733" i="1" spc="33" dirty="0">
                <a:latin typeface="Arial"/>
                <a:cs typeface="Arial"/>
              </a:rPr>
              <a:t>from</a:t>
            </a:r>
            <a:r>
              <a:rPr sz="3733" i="1" spc="160" dirty="0">
                <a:latin typeface="Arial"/>
                <a:cs typeface="Arial"/>
              </a:rPr>
              <a:t> </a:t>
            </a:r>
            <a:r>
              <a:rPr sz="3733" i="1" spc="-147" dirty="0">
                <a:latin typeface="Arial"/>
                <a:cs typeface="Arial"/>
              </a:rPr>
              <a:t>slavery..</a:t>
            </a:r>
            <a:endParaRPr sz="3733">
              <a:latin typeface="Arial"/>
              <a:cs typeface="Arial"/>
            </a:endParaRPr>
          </a:p>
        </p:txBody>
      </p:sp>
      <p:sp>
        <p:nvSpPr>
          <p:cNvPr id="10" name="Title 9"/>
          <p:cNvSpPr>
            <a:spLocks noGrp="1"/>
          </p:cNvSpPr>
          <p:nvPr>
            <p:ph type="title"/>
          </p:nvPr>
        </p:nvSpPr>
        <p:spPr/>
        <p:txBody>
          <a:bodyPr/>
          <a:lstStyle/>
          <a:p>
            <a:endParaRPr lang="en-GB" dirty="0"/>
          </a:p>
        </p:txBody>
      </p:sp>
      <p:sp>
        <p:nvSpPr>
          <p:cNvPr id="9" name="TextBox 8"/>
          <p:cNvSpPr txBox="1"/>
          <p:nvPr/>
        </p:nvSpPr>
        <p:spPr>
          <a:xfrm>
            <a:off x="3670300" y="2616200"/>
            <a:ext cx="8026400" cy="2585323"/>
          </a:xfrm>
          <a:prstGeom prst="rect">
            <a:avLst/>
          </a:prstGeom>
          <a:noFill/>
        </p:spPr>
        <p:txBody>
          <a:bodyPr wrap="square" rtlCol="0">
            <a:spAutoFit/>
          </a:bodyPr>
          <a:lstStyle/>
          <a:p>
            <a:r>
              <a:rPr lang="en-GB" sz="5400" b="1" dirty="0">
                <a:latin typeface="Century Gothic" panose="020B0502020202020204" pitchFamily="34" charset="0"/>
              </a:rPr>
              <a:t>Modern slavery and human trafficking - it's closer than you think!</a:t>
            </a:r>
          </a:p>
        </p:txBody>
      </p:sp>
      <p:sp>
        <p:nvSpPr>
          <p:cNvPr id="11" name="Right Arrow 10">
            <a:hlinkClick r:id="rId4"/>
          </p:cNvPr>
          <p:cNvSpPr/>
          <p:nvPr/>
        </p:nvSpPr>
        <p:spPr>
          <a:xfrm>
            <a:off x="1646771" y="3324661"/>
            <a:ext cx="1762962" cy="1168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407" y="3393302"/>
            <a:ext cx="1529585" cy="1019848"/>
          </a:xfrm>
          <a:prstGeom prst="rect">
            <a:avLst/>
          </a:prstGeom>
        </p:spPr>
      </p:pic>
    </p:spTree>
    <p:extLst>
      <p:ext uri="{BB962C8B-B14F-4D97-AF65-F5344CB8AC3E}">
        <p14:creationId xmlns:p14="http://schemas.microsoft.com/office/powerpoint/2010/main" val="29943303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3" name="object 3"/>
          <p:cNvSpPr/>
          <p:nvPr/>
        </p:nvSpPr>
        <p:spPr>
          <a:xfrm>
            <a:off x="168474" y="5860624"/>
            <a:ext cx="2874933" cy="659624"/>
          </a:xfrm>
          <a:prstGeom prst="rect">
            <a:avLst/>
          </a:prstGeom>
          <a:blipFill>
            <a:blip r:embed="rId3" cstate="print"/>
            <a:stretch>
              <a:fillRect/>
            </a:stretch>
          </a:blipFill>
        </p:spPr>
        <p:txBody>
          <a:bodyPr wrap="square" lIns="0" tIns="0" rIns="0" bIns="0" rtlCol="0"/>
          <a:lstStyle/>
          <a:p>
            <a:endParaRPr sz="2400"/>
          </a:p>
        </p:txBody>
      </p:sp>
      <p:pic>
        <p:nvPicPr>
          <p:cNvPr id="8" name="Picture 7"/>
          <p:cNvPicPr>
            <a:picLocks noChangeAspect="1"/>
          </p:cNvPicPr>
          <p:nvPr/>
        </p:nvPicPr>
        <p:blipFill rotWithShape="1">
          <a:blip r:embed="rId4"/>
          <a:srcRect l="7604" t="24796" r="10104" b="28320"/>
          <a:stretch/>
        </p:blipFill>
        <p:spPr>
          <a:xfrm>
            <a:off x="203200" y="571500"/>
            <a:ext cx="11859818" cy="5194300"/>
          </a:xfrm>
          <a:prstGeom prst="rect">
            <a:avLst/>
          </a:prstGeom>
        </p:spPr>
      </p:pic>
    </p:spTree>
    <p:extLst>
      <p:ext uri="{BB962C8B-B14F-4D97-AF65-F5344CB8AC3E}">
        <p14:creationId xmlns:p14="http://schemas.microsoft.com/office/powerpoint/2010/main" val="19469748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21088525">
            <a:off x="2729948" y="1690688"/>
            <a:ext cx="7209182" cy="3557173"/>
          </a:xfrm>
          <a:prstGeom prst="rect">
            <a:avLst/>
          </a:prstGeom>
          <a:solidFill>
            <a:schemeClr val="bg2">
              <a:lumMod val="9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rot="21048785">
            <a:off x="2868437" y="2068890"/>
            <a:ext cx="6932204" cy="2800767"/>
          </a:xfrm>
          <a:prstGeom prst="rect">
            <a:avLst/>
          </a:prstGeom>
          <a:solidFill>
            <a:schemeClr val="bg2">
              <a:lumMod val="90000"/>
            </a:schemeClr>
          </a:solidFill>
        </p:spPr>
        <p:txBody>
          <a:bodyPr wrap="square" rtlCol="0">
            <a:spAutoFit/>
          </a:bodyPr>
          <a:lstStyle/>
          <a:p>
            <a:pPr algn="ctr"/>
            <a:r>
              <a:rPr lang="en-GB" sz="4400" dirty="0" smtClean="0"/>
              <a:t>Using your mini wipe boards </a:t>
            </a:r>
            <a:r>
              <a:rPr lang="en-GB" sz="4400" dirty="0" smtClean="0"/>
              <a:t>name </a:t>
            </a:r>
            <a:r>
              <a:rPr lang="en-GB" sz="4400" dirty="0" smtClean="0"/>
              <a:t>as many </a:t>
            </a:r>
            <a:r>
              <a:rPr lang="en-GB" sz="4400" dirty="0" smtClean="0"/>
              <a:t>general </a:t>
            </a:r>
            <a:r>
              <a:rPr lang="en-GB" sz="4400" dirty="0" smtClean="0"/>
              <a:t>indicators as possible in 5 minutes…</a:t>
            </a:r>
            <a:endParaRPr lang="en-GB" sz="4400" dirty="0"/>
          </a:p>
        </p:txBody>
      </p:sp>
    </p:spTree>
    <p:extLst>
      <p:ext uri="{BB962C8B-B14F-4D97-AF65-F5344CB8AC3E}">
        <p14:creationId xmlns:p14="http://schemas.microsoft.com/office/powerpoint/2010/main" val="21821484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3" name="object 3"/>
          <p:cNvSpPr/>
          <p:nvPr/>
        </p:nvSpPr>
        <p:spPr>
          <a:xfrm>
            <a:off x="8906074" y="5847151"/>
            <a:ext cx="2874933" cy="659624"/>
          </a:xfrm>
          <a:prstGeom prst="rect">
            <a:avLst/>
          </a:prstGeom>
          <a:blipFill>
            <a:blip r:embed="rId3" cstate="print"/>
            <a:stretch>
              <a:fillRect/>
            </a:stretch>
          </a:blipFill>
        </p:spPr>
        <p:txBody>
          <a:bodyPr wrap="square" lIns="0" tIns="0" rIns="0" bIns="0" rtlCol="0"/>
          <a:lstStyle/>
          <a:p>
            <a:endParaRPr sz="2400"/>
          </a:p>
        </p:txBody>
      </p:sp>
      <p:sp>
        <p:nvSpPr>
          <p:cNvPr id="4" name="Title 3"/>
          <p:cNvSpPr>
            <a:spLocks noGrp="1"/>
          </p:cNvSpPr>
          <p:nvPr>
            <p:ph type="title"/>
          </p:nvPr>
        </p:nvSpPr>
        <p:spPr/>
        <p:txBody>
          <a:bodyPr/>
          <a:lstStyle/>
          <a:p>
            <a:r>
              <a:rPr lang="en-GB" dirty="0"/>
              <a:t>Mini white board list: General indicators</a:t>
            </a:r>
          </a:p>
        </p:txBody>
      </p:sp>
      <p:sp>
        <p:nvSpPr>
          <p:cNvPr id="7" name="Content Placeholder 6"/>
          <p:cNvSpPr>
            <a:spLocks noGrp="1"/>
          </p:cNvSpPr>
          <p:nvPr>
            <p:ph idx="1"/>
          </p:nvPr>
        </p:nvSpPr>
        <p:spPr/>
        <p:txBody>
          <a:bodyPr>
            <a:normAutofit fontScale="55000" lnSpcReduction="20000"/>
          </a:bodyPr>
          <a:lstStyle/>
          <a:p>
            <a:r>
              <a:rPr lang="en-GB" dirty="0">
                <a:latin typeface="Century Gothic" panose="020B0502020202020204" pitchFamily="34" charset="0"/>
              </a:rPr>
              <a:t>Trafficking victims are often lured into another country by false promises and so may not easily trust others.</a:t>
            </a:r>
          </a:p>
          <a:p>
            <a:pPr marL="0" indent="0">
              <a:buNone/>
            </a:pPr>
            <a:r>
              <a:rPr lang="en-GB" dirty="0">
                <a:latin typeface="Century Gothic" panose="020B0502020202020204" pitchFamily="34" charset="0"/>
              </a:rPr>
              <a:t> They may:</a:t>
            </a:r>
          </a:p>
          <a:p>
            <a:r>
              <a:rPr lang="en-GB" dirty="0">
                <a:latin typeface="Century Gothic" panose="020B0502020202020204" pitchFamily="34" charset="0"/>
              </a:rPr>
              <a:t>Be fearful of police/authorities</a:t>
            </a:r>
          </a:p>
          <a:p>
            <a:r>
              <a:rPr lang="en-GB" dirty="0">
                <a:latin typeface="Century Gothic" panose="020B0502020202020204" pitchFamily="34" charset="0"/>
              </a:rPr>
              <a:t>Be fearful of the trafficker, believing their lives or family members’ lives are at risk if they escape</a:t>
            </a:r>
          </a:p>
          <a:p>
            <a:r>
              <a:rPr lang="en-GB" dirty="0">
                <a:latin typeface="Century Gothic" panose="020B0502020202020204" pitchFamily="34" charset="0"/>
              </a:rPr>
              <a:t>Exhibit signs of physical and psychological trauma e.g. anxiety, lack of memory of recent events, bruising, </a:t>
            </a:r>
          </a:p>
          <a:p>
            <a:pPr marL="0" indent="0">
              <a:buNone/>
            </a:pPr>
            <a:r>
              <a:rPr lang="en-GB" dirty="0">
                <a:latin typeface="Century Gothic" panose="020B0502020202020204" pitchFamily="34" charset="0"/>
              </a:rPr>
              <a:t>     untreated conditions</a:t>
            </a:r>
          </a:p>
          <a:p>
            <a:r>
              <a:rPr lang="en-GB" dirty="0">
                <a:latin typeface="Century Gothic" panose="020B0502020202020204" pitchFamily="34" charset="0"/>
              </a:rPr>
              <a:t>Be fearful of telling others about their situation</a:t>
            </a:r>
          </a:p>
          <a:p>
            <a:r>
              <a:rPr lang="en-GB" dirty="0">
                <a:latin typeface="Century Gothic" panose="020B0502020202020204" pitchFamily="34" charset="0"/>
              </a:rPr>
              <a:t>Be unaware they have been trafficked and believe they are simply in a bad job</a:t>
            </a:r>
          </a:p>
          <a:p>
            <a:r>
              <a:rPr lang="en-GB" dirty="0">
                <a:latin typeface="Century Gothic" panose="020B0502020202020204" pitchFamily="34" charset="0"/>
              </a:rPr>
              <a:t>Have limited freedom of movement</a:t>
            </a:r>
          </a:p>
          <a:p>
            <a:r>
              <a:rPr lang="en-GB" dirty="0">
                <a:latin typeface="Century Gothic" panose="020B0502020202020204" pitchFamily="34" charset="0"/>
              </a:rPr>
              <a:t>Be unpaid or paid very little</a:t>
            </a:r>
          </a:p>
          <a:p>
            <a:r>
              <a:rPr lang="en-GB" dirty="0">
                <a:latin typeface="Century Gothic" panose="020B0502020202020204" pitchFamily="34" charset="0"/>
              </a:rPr>
              <a:t>Have limited access to medical care</a:t>
            </a:r>
          </a:p>
          <a:p>
            <a:r>
              <a:rPr lang="en-GB" dirty="0">
                <a:latin typeface="Century Gothic" panose="020B0502020202020204" pitchFamily="34" charset="0"/>
              </a:rPr>
              <a:t>Seem to be in debt to someone</a:t>
            </a:r>
          </a:p>
          <a:p>
            <a:r>
              <a:rPr lang="en-GB" dirty="0">
                <a:latin typeface="Century Gothic" panose="020B0502020202020204" pitchFamily="34" charset="0"/>
              </a:rPr>
              <a:t>Have no passport or mention that someone else is holding their passport</a:t>
            </a:r>
          </a:p>
          <a:p>
            <a:r>
              <a:rPr lang="en-GB" dirty="0">
                <a:latin typeface="Century Gothic" panose="020B0502020202020204" pitchFamily="34" charset="0"/>
              </a:rPr>
              <a:t>Be regularly moved to avoid detection</a:t>
            </a:r>
          </a:p>
          <a:p>
            <a:r>
              <a:rPr lang="en-GB" dirty="0">
                <a:latin typeface="Century Gothic" panose="020B0502020202020204" pitchFamily="34" charset="0"/>
              </a:rPr>
              <a:t>Be controlled by use of witchcraft e.g. </a:t>
            </a:r>
            <a:r>
              <a:rPr lang="en-GB" dirty="0" err="1">
                <a:latin typeface="Century Gothic" panose="020B0502020202020204" pitchFamily="34" charset="0"/>
              </a:rPr>
              <a:t>Ju</a:t>
            </a:r>
            <a:r>
              <a:rPr lang="en-GB" dirty="0">
                <a:latin typeface="Century Gothic" panose="020B0502020202020204" pitchFamily="34" charset="0"/>
              </a:rPr>
              <a:t> </a:t>
            </a:r>
            <a:r>
              <a:rPr lang="en-GB" dirty="0" err="1">
                <a:latin typeface="Century Gothic" panose="020B0502020202020204" pitchFamily="34" charset="0"/>
              </a:rPr>
              <a:t>Ju</a:t>
            </a:r>
            <a:endParaRPr lang="en-GB" dirty="0">
              <a:latin typeface="Century Gothic" panose="020B0502020202020204" pitchFamily="34" charset="0"/>
            </a:endParaRPr>
          </a:p>
          <a:p>
            <a:pPr marL="0" indent="0">
              <a:buNone/>
            </a:pPr>
            <a:endParaRPr lang="en-GB" dirty="0"/>
          </a:p>
        </p:txBody>
      </p:sp>
    </p:spTree>
    <p:extLst>
      <p:ext uri="{BB962C8B-B14F-4D97-AF65-F5344CB8AC3E}">
        <p14:creationId xmlns:p14="http://schemas.microsoft.com/office/powerpoint/2010/main" val="324977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additive="base">
                                        <p:cTn id="1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additive="base">
                                        <p:cTn id="2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anim calcmode="lin" valueType="num">
                                      <p:cBhvr additive="base">
                                        <p:cTn id="29"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anim calcmode="lin" valueType="num">
                                      <p:cBhvr additive="base">
                                        <p:cTn id="3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anim calcmode="lin" valueType="num">
                                      <p:cBhvr additive="base">
                                        <p:cTn id="37"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
                                            <p:txEl>
                                              <p:pRg st="8" end="8"/>
                                            </p:txEl>
                                          </p:spTgt>
                                        </p:tgtEl>
                                        <p:attrNameLst>
                                          <p:attrName>style.visibility</p:attrName>
                                        </p:attrNameLst>
                                      </p:cBhvr>
                                      <p:to>
                                        <p:strVal val="visible"/>
                                      </p:to>
                                    </p:set>
                                    <p:anim calcmode="lin" valueType="num">
                                      <p:cBhvr additive="base">
                                        <p:cTn id="41"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
                                            <p:txEl>
                                              <p:pRg st="9" end="9"/>
                                            </p:txEl>
                                          </p:spTgt>
                                        </p:tgtEl>
                                        <p:attrNameLst>
                                          <p:attrName>style.visibility</p:attrName>
                                        </p:attrNameLst>
                                      </p:cBhvr>
                                      <p:to>
                                        <p:strVal val="visible"/>
                                      </p:to>
                                    </p:set>
                                    <p:anim calcmode="lin" valueType="num">
                                      <p:cBhvr additive="base">
                                        <p:cTn id="45" dur="5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7">
                                            <p:txEl>
                                              <p:pRg st="10" end="10"/>
                                            </p:txEl>
                                          </p:spTgt>
                                        </p:tgtEl>
                                        <p:attrNameLst>
                                          <p:attrName>style.visibility</p:attrName>
                                        </p:attrNameLst>
                                      </p:cBhvr>
                                      <p:to>
                                        <p:strVal val="visible"/>
                                      </p:to>
                                    </p:set>
                                    <p:anim calcmode="lin" valueType="num">
                                      <p:cBhvr additive="base">
                                        <p:cTn id="49" dur="500" fill="hold"/>
                                        <p:tgtEl>
                                          <p:spTgt spid="7">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7">
                                            <p:txEl>
                                              <p:pRg st="11" end="11"/>
                                            </p:txEl>
                                          </p:spTgt>
                                        </p:tgtEl>
                                        <p:attrNameLst>
                                          <p:attrName>style.visibility</p:attrName>
                                        </p:attrNameLst>
                                      </p:cBhvr>
                                      <p:to>
                                        <p:strVal val="visible"/>
                                      </p:to>
                                    </p:set>
                                    <p:anim calcmode="lin" valueType="num">
                                      <p:cBhvr additive="base">
                                        <p:cTn id="53" dur="500" fill="hold"/>
                                        <p:tgtEl>
                                          <p:spTgt spid="7">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7">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7">
                                            <p:txEl>
                                              <p:pRg st="12" end="12"/>
                                            </p:txEl>
                                          </p:spTgt>
                                        </p:tgtEl>
                                        <p:attrNameLst>
                                          <p:attrName>style.visibility</p:attrName>
                                        </p:attrNameLst>
                                      </p:cBhvr>
                                      <p:to>
                                        <p:strVal val="visible"/>
                                      </p:to>
                                    </p:set>
                                    <p:anim calcmode="lin" valueType="num">
                                      <p:cBhvr additive="base">
                                        <p:cTn id="57" dur="500" fill="hold"/>
                                        <p:tgtEl>
                                          <p:spTgt spid="7">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7">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
                                            <p:txEl>
                                              <p:pRg st="13" end="13"/>
                                            </p:txEl>
                                          </p:spTgt>
                                        </p:tgtEl>
                                        <p:attrNameLst>
                                          <p:attrName>style.visibility</p:attrName>
                                        </p:attrNameLst>
                                      </p:cBhvr>
                                      <p:to>
                                        <p:strVal val="visible"/>
                                      </p:to>
                                    </p:set>
                                    <p:anim calcmode="lin" valueType="num">
                                      <p:cBhvr additive="base">
                                        <p:cTn id="61" dur="500" fill="hold"/>
                                        <p:tgtEl>
                                          <p:spTgt spid="7">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
                                            <p:txEl>
                                              <p:pRg st="13" end="13"/>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7">
                                            <p:txEl>
                                              <p:pRg st="14" end="14"/>
                                            </p:txEl>
                                          </p:spTgt>
                                        </p:tgtEl>
                                        <p:attrNameLst>
                                          <p:attrName>style.visibility</p:attrName>
                                        </p:attrNameLst>
                                      </p:cBhvr>
                                      <p:to>
                                        <p:strVal val="visible"/>
                                      </p:to>
                                    </p:set>
                                    <p:anim calcmode="lin" valueType="num">
                                      <p:cBhvr additive="base">
                                        <p:cTn id="65" dur="500" fill="hold"/>
                                        <p:tgtEl>
                                          <p:spTgt spid="7">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7">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3" name="object 3"/>
          <p:cNvSpPr/>
          <p:nvPr/>
        </p:nvSpPr>
        <p:spPr>
          <a:xfrm>
            <a:off x="168474" y="5860624"/>
            <a:ext cx="2874933" cy="659624"/>
          </a:xfrm>
          <a:prstGeom prst="rect">
            <a:avLst/>
          </a:prstGeom>
          <a:blipFill>
            <a:blip r:embed="rId3" cstate="print"/>
            <a:stretch>
              <a:fillRect/>
            </a:stretch>
          </a:blipFill>
        </p:spPr>
        <p:txBody>
          <a:bodyPr wrap="square" lIns="0" tIns="0" rIns="0" bIns="0" rtlCol="0"/>
          <a:lstStyle/>
          <a:p>
            <a:endParaRPr sz="2400"/>
          </a:p>
        </p:txBody>
      </p:sp>
      <p:pic>
        <p:nvPicPr>
          <p:cNvPr id="7" name="Content Placeholder 11"/>
          <p:cNvPicPr>
            <a:picLocks noChangeAspect="1"/>
          </p:cNvPicPr>
          <p:nvPr/>
        </p:nvPicPr>
        <p:blipFill rotWithShape="1">
          <a:blip r:embed="rId4"/>
          <a:srcRect l="9836" t="21964" r="12810" b="38624"/>
          <a:stretch/>
        </p:blipFill>
        <p:spPr>
          <a:xfrm>
            <a:off x="311477" y="675543"/>
            <a:ext cx="11569045" cy="4531457"/>
          </a:xfrm>
          <a:prstGeom prst="rect">
            <a:avLst/>
          </a:prstGeom>
        </p:spPr>
      </p:pic>
    </p:spTree>
    <p:extLst>
      <p:ext uri="{BB962C8B-B14F-4D97-AF65-F5344CB8AC3E}">
        <p14:creationId xmlns:p14="http://schemas.microsoft.com/office/powerpoint/2010/main" val="122768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3" name="object 3"/>
          <p:cNvSpPr/>
          <p:nvPr/>
        </p:nvSpPr>
        <p:spPr>
          <a:xfrm>
            <a:off x="8906074" y="5847151"/>
            <a:ext cx="2874933" cy="659624"/>
          </a:xfrm>
          <a:prstGeom prst="rect">
            <a:avLst/>
          </a:prstGeom>
          <a:blipFill>
            <a:blip r:embed="rId3" cstate="print"/>
            <a:stretch>
              <a:fillRect/>
            </a:stretch>
          </a:blipFill>
        </p:spPr>
        <p:txBody>
          <a:bodyPr wrap="square" lIns="0" tIns="0" rIns="0" bIns="0" rtlCol="0"/>
          <a:lstStyle/>
          <a:p>
            <a:endParaRPr sz="2400"/>
          </a:p>
        </p:txBody>
      </p:sp>
      <p:sp>
        <p:nvSpPr>
          <p:cNvPr id="4" name="Title 3"/>
          <p:cNvSpPr>
            <a:spLocks noGrp="1"/>
          </p:cNvSpPr>
          <p:nvPr>
            <p:ph type="title"/>
          </p:nvPr>
        </p:nvSpPr>
        <p:spPr/>
        <p:txBody>
          <a:bodyPr/>
          <a:lstStyle/>
          <a:p>
            <a:r>
              <a:rPr lang="en-GB" dirty="0" smtClean="0">
                <a:latin typeface="Century Gothic" panose="020B0502020202020204" pitchFamily="34" charset="0"/>
              </a:rPr>
              <a:t>County lines:</a:t>
            </a:r>
            <a:endParaRPr lang="en-GB" dirty="0">
              <a:latin typeface="Century Gothic" panose="020B0502020202020204" pitchFamily="34" charset="0"/>
            </a:endParaRPr>
          </a:p>
        </p:txBody>
      </p:sp>
      <p:sp>
        <p:nvSpPr>
          <p:cNvPr id="7" name="Content Placeholder 6"/>
          <p:cNvSpPr>
            <a:spLocks noGrp="1"/>
          </p:cNvSpPr>
          <p:nvPr>
            <p:ph idx="1"/>
          </p:nvPr>
        </p:nvSpPr>
        <p:spPr/>
        <p:txBody>
          <a:bodyPr>
            <a:normAutofit/>
          </a:bodyPr>
          <a:lstStyle/>
          <a:p>
            <a:pPr fontAlgn="base"/>
            <a:r>
              <a:rPr lang="en-GB" dirty="0">
                <a:latin typeface="Century Gothic" panose="020B0502020202020204" pitchFamily="34" charset="0"/>
              </a:rPr>
              <a:t>G</a:t>
            </a:r>
            <a:r>
              <a:rPr lang="en-GB" dirty="0" smtClean="0">
                <a:latin typeface="Century Gothic" panose="020B0502020202020204" pitchFamily="34" charset="0"/>
              </a:rPr>
              <a:t>angs </a:t>
            </a:r>
            <a:r>
              <a:rPr lang="en-GB" dirty="0">
                <a:latin typeface="Century Gothic" panose="020B0502020202020204" pitchFamily="34" charset="0"/>
              </a:rPr>
              <a:t>and organised criminal networks involved in exporting illegal drugs into other areas of the </a:t>
            </a:r>
            <a:r>
              <a:rPr lang="en-GB" dirty="0" smtClean="0">
                <a:latin typeface="Century Gothic" panose="020B0502020202020204" pitchFamily="34" charset="0"/>
              </a:rPr>
              <a:t>country by exploited </a:t>
            </a:r>
            <a:r>
              <a:rPr lang="en-GB" dirty="0">
                <a:latin typeface="Century Gothic" panose="020B0502020202020204" pitchFamily="34" charset="0"/>
              </a:rPr>
              <a:t>children or vulnerable </a:t>
            </a:r>
            <a:r>
              <a:rPr lang="en-GB" dirty="0" smtClean="0">
                <a:latin typeface="Century Gothic" panose="020B0502020202020204" pitchFamily="34" charset="0"/>
              </a:rPr>
              <a:t>adults..</a:t>
            </a:r>
            <a:endParaRPr lang="en-GB" dirty="0">
              <a:latin typeface="Century Gothic" panose="020B0502020202020204" pitchFamily="34" charset="0"/>
            </a:endParaRPr>
          </a:p>
          <a:p>
            <a:pPr marL="0" indent="0" fontAlgn="base">
              <a:buNone/>
            </a:pPr>
            <a:r>
              <a:rPr lang="en-GB" dirty="0" smtClean="0">
                <a:latin typeface="Century Gothic" panose="020B0502020202020204" pitchFamily="34" charset="0"/>
              </a:rPr>
              <a:t>How </a:t>
            </a:r>
            <a:r>
              <a:rPr lang="en-GB" dirty="0">
                <a:latin typeface="Century Gothic" panose="020B0502020202020204" pitchFamily="34" charset="0"/>
              </a:rPr>
              <a:t>do gangs get children and adults to work for them?</a:t>
            </a:r>
          </a:p>
          <a:p>
            <a:pPr fontAlgn="base"/>
            <a:r>
              <a:rPr lang="en-GB" dirty="0" smtClean="0">
                <a:latin typeface="Century Gothic" panose="020B0502020202020204" pitchFamily="34" charset="0"/>
              </a:rPr>
              <a:t>Through grooming, violence (often sexual violence) and payment. </a:t>
            </a:r>
            <a:r>
              <a:rPr lang="en-GB" dirty="0">
                <a:latin typeface="Century Gothic" panose="020B0502020202020204" pitchFamily="34" charset="0"/>
              </a:rPr>
              <a:t>This may be cash, drugs, clothes or even protection, status, affection or perceived friendship. </a:t>
            </a:r>
            <a:endParaRPr lang="en-GB" dirty="0"/>
          </a:p>
        </p:txBody>
      </p:sp>
    </p:spTree>
    <p:extLst>
      <p:ext uri="{BB962C8B-B14F-4D97-AF65-F5344CB8AC3E}">
        <p14:creationId xmlns:p14="http://schemas.microsoft.com/office/powerpoint/2010/main" val="322828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3" name="object 3"/>
          <p:cNvSpPr/>
          <p:nvPr/>
        </p:nvSpPr>
        <p:spPr>
          <a:xfrm>
            <a:off x="8906074" y="5847151"/>
            <a:ext cx="2874933" cy="659624"/>
          </a:xfrm>
          <a:prstGeom prst="rect">
            <a:avLst/>
          </a:prstGeom>
          <a:blipFill>
            <a:blip r:embed="rId3" cstate="print"/>
            <a:stretch>
              <a:fillRect/>
            </a:stretch>
          </a:blipFill>
        </p:spPr>
        <p:txBody>
          <a:bodyPr wrap="square" lIns="0" tIns="0" rIns="0" bIns="0" rtlCol="0"/>
          <a:lstStyle/>
          <a:p>
            <a:endParaRPr sz="2400"/>
          </a:p>
        </p:txBody>
      </p:sp>
      <p:sp>
        <p:nvSpPr>
          <p:cNvPr id="4" name="Title 3"/>
          <p:cNvSpPr>
            <a:spLocks noGrp="1"/>
          </p:cNvSpPr>
          <p:nvPr>
            <p:ph type="title"/>
          </p:nvPr>
        </p:nvSpPr>
        <p:spPr/>
        <p:txBody>
          <a:bodyPr/>
          <a:lstStyle/>
          <a:p>
            <a:r>
              <a:rPr lang="en-GB" dirty="0" smtClean="0">
                <a:latin typeface="Century Gothic" panose="020B0502020202020204" pitchFamily="34" charset="0"/>
              </a:rPr>
              <a:t>Cuckooing:</a:t>
            </a:r>
            <a:endParaRPr lang="en-GB" dirty="0">
              <a:latin typeface="Century Gothic" panose="020B0502020202020204" pitchFamily="34" charset="0"/>
            </a:endParaRPr>
          </a:p>
        </p:txBody>
      </p:sp>
      <p:sp>
        <p:nvSpPr>
          <p:cNvPr id="7" name="Content Placeholder 6"/>
          <p:cNvSpPr>
            <a:spLocks noGrp="1"/>
          </p:cNvSpPr>
          <p:nvPr>
            <p:ph idx="1"/>
          </p:nvPr>
        </p:nvSpPr>
        <p:spPr/>
        <p:txBody>
          <a:bodyPr>
            <a:normAutofit/>
          </a:bodyPr>
          <a:lstStyle/>
          <a:p>
            <a:pPr marL="0" indent="0" fontAlgn="base">
              <a:buNone/>
            </a:pPr>
            <a:r>
              <a:rPr lang="en-GB" dirty="0">
                <a:latin typeface="Century Gothic" panose="020B0502020202020204" pitchFamily="34" charset="0"/>
              </a:rPr>
              <a:t>Cuckooing is a form of county lines crime in which drug dealers take over the home of a vulnerable person in order to criminally exploit them as a base for drug dealing, often in multi-occupancy or social housing </a:t>
            </a:r>
            <a:r>
              <a:rPr lang="en-GB" dirty="0" smtClean="0">
                <a:latin typeface="Century Gothic" panose="020B0502020202020204" pitchFamily="34" charset="0"/>
              </a:rPr>
              <a:t>properties.</a:t>
            </a:r>
            <a:endParaRPr lang="en-GB" dirty="0">
              <a:latin typeface="Century Gothic" panose="020B0502020202020204" pitchFamily="34" charset="0"/>
            </a:endParaRPr>
          </a:p>
        </p:txBody>
      </p:sp>
    </p:spTree>
    <p:extLst>
      <p:ext uri="{BB962C8B-B14F-4D97-AF65-F5344CB8AC3E}">
        <p14:creationId xmlns:p14="http://schemas.microsoft.com/office/powerpoint/2010/main" val="192643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3" name="object 3"/>
          <p:cNvSpPr/>
          <p:nvPr/>
        </p:nvSpPr>
        <p:spPr>
          <a:xfrm>
            <a:off x="8906074" y="5847151"/>
            <a:ext cx="2874933" cy="659624"/>
          </a:xfrm>
          <a:prstGeom prst="rect">
            <a:avLst/>
          </a:prstGeom>
          <a:blipFill>
            <a:blip r:embed="rId3" cstate="print"/>
            <a:stretch>
              <a:fillRect/>
            </a:stretch>
          </a:blipFill>
        </p:spPr>
        <p:txBody>
          <a:bodyPr wrap="square" lIns="0" tIns="0" rIns="0" bIns="0" rtlCol="0"/>
          <a:lstStyle/>
          <a:p>
            <a:endParaRPr sz="2400"/>
          </a:p>
        </p:txBody>
      </p:sp>
      <p:sp>
        <p:nvSpPr>
          <p:cNvPr id="4" name="Title 3"/>
          <p:cNvSpPr>
            <a:spLocks noGrp="1"/>
          </p:cNvSpPr>
          <p:nvPr>
            <p:ph type="title"/>
          </p:nvPr>
        </p:nvSpPr>
        <p:spPr/>
        <p:txBody>
          <a:bodyPr/>
          <a:lstStyle/>
          <a:p>
            <a:r>
              <a:rPr lang="en-GB" dirty="0" smtClean="0"/>
              <a:t>County lines: who is at risk</a:t>
            </a:r>
            <a:endParaRPr lang="en-GB" dirty="0"/>
          </a:p>
        </p:txBody>
      </p:sp>
      <p:sp>
        <p:nvSpPr>
          <p:cNvPr id="7" name="Content Placeholder 6"/>
          <p:cNvSpPr>
            <a:spLocks noGrp="1"/>
          </p:cNvSpPr>
          <p:nvPr>
            <p:ph idx="1"/>
          </p:nvPr>
        </p:nvSpPr>
        <p:spPr/>
        <p:txBody>
          <a:bodyPr>
            <a:normAutofit fontScale="92500" lnSpcReduction="20000"/>
          </a:bodyPr>
          <a:lstStyle/>
          <a:p>
            <a:pPr fontAlgn="base"/>
            <a:r>
              <a:rPr lang="en-GB" dirty="0" smtClean="0">
                <a:latin typeface="Century Gothic" panose="020B0502020202020204" pitchFamily="34" charset="0"/>
              </a:rPr>
              <a:t>Any </a:t>
            </a:r>
            <a:r>
              <a:rPr lang="en-GB" dirty="0">
                <a:latin typeface="Century Gothic" panose="020B0502020202020204" pitchFamily="34" charset="0"/>
              </a:rPr>
              <a:t>child, young person or vulnerable person could be at risk of being criminally exploited by drugs or organised crime gangs. However, some are more vulnerable including those who are:</a:t>
            </a:r>
          </a:p>
          <a:p>
            <a:pPr fontAlgn="base"/>
            <a:r>
              <a:rPr lang="en-GB" dirty="0">
                <a:latin typeface="Century Gothic" panose="020B0502020202020204" pitchFamily="34" charset="0"/>
              </a:rPr>
              <a:t>Experiencing domestic violence, parental drug abuse or criminality</a:t>
            </a:r>
          </a:p>
          <a:p>
            <a:pPr fontAlgn="base"/>
            <a:r>
              <a:rPr lang="en-GB" dirty="0">
                <a:latin typeface="Century Gothic" panose="020B0502020202020204" pitchFamily="34" charset="0"/>
              </a:rPr>
              <a:t>Have an unstable home life</a:t>
            </a:r>
          </a:p>
          <a:p>
            <a:pPr fontAlgn="base"/>
            <a:r>
              <a:rPr lang="en-GB" dirty="0">
                <a:latin typeface="Century Gothic" panose="020B0502020202020204" pitchFamily="34" charset="0"/>
              </a:rPr>
              <a:t>Are excluded from school and suffering social isolation</a:t>
            </a:r>
          </a:p>
          <a:p>
            <a:pPr fontAlgn="base"/>
            <a:r>
              <a:rPr lang="en-GB" dirty="0">
                <a:latin typeface="Century Gothic" panose="020B0502020202020204" pitchFamily="34" charset="0"/>
              </a:rPr>
              <a:t>Suffering homelessness or living in insecure accommodation</a:t>
            </a:r>
          </a:p>
          <a:p>
            <a:pPr fontAlgn="base"/>
            <a:r>
              <a:rPr lang="en-GB" dirty="0">
                <a:latin typeface="Century Gothic" panose="020B0502020202020204" pitchFamily="34" charset="0"/>
              </a:rPr>
              <a:t>Have learning or physical disabilities and/or mental health issues</a:t>
            </a:r>
          </a:p>
          <a:p>
            <a:pPr fontAlgn="base"/>
            <a:r>
              <a:rPr lang="en-GB" dirty="0">
                <a:latin typeface="Century Gothic" panose="020B0502020202020204" pitchFamily="34" charset="0"/>
              </a:rPr>
              <a:t>Have associations with criminality or being in care</a:t>
            </a:r>
          </a:p>
          <a:p>
            <a:pPr marL="0" indent="0">
              <a:buNone/>
            </a:pPr>
            <a:endParaRPr lang="en-GB" dirty="0"/>
          </a:p>
        </p:txBody>
      </p:sp>
    </p:spTree>
    <p:extLst>
      <p:ext uri="{BB962C8B-B14F-4D97-AF65-F5344CB8AC3E}">
        <p14:creationId xmlns:p14="http://schemas.microsoft.com/office/powerpoint/2010/main" val="81447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 calcmode="lin" valueType="num">
                                      <p:cBhvr additive="base">
                                        <p:cTn id="23"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 calcmode="lin" valueType="num">
                                      <p:cBhvr additive="base">
                                        <p:cTn id="2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 calcmode="lin" valueType="num">
                                      <p:cBhvr additive="base">
                                        <p:cTn id="31"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3" name="object 3"/>
          <p:cNvSpPr/>
          <p:nvPr/>
        </p:nvSpPr>
        <p:spPr>
          <a:xfrm>
            <a:off x="8906074" y="5847151"/>
            <a:ext cx="2874933" cy="659624"/>
          </a:xfrm>
          <a:prstGeom prst="rect">
            <a:avLst/>
          </a:prstGeom>
          <a:blipFill>
            <a:blip r:embed="rId3" cstate="print"/>
            <a:stretch>
              <a:fillRect/>
            </a:stretch>
          </a:blipFill>
        </p:spPr>
        <p:txBody>
          <a:bodyPr wrap="square" lIns="0" tIns="0" rIns="0" bIns="0" rtlCol="0"/>
          <a:lstStyle/>
          <a:p>
            <a:endParaRPr sz="2400"/>
          </a:p>
        </p:txBody>
      </p:sp>
      <p:sp>
        <p:nvSpPr>
          <p:cNvPr id="4" name="Title 3"/>
          <p:cNvSpPr>
            <a:spLocks noGrp="1"/>
          </p:cNvSpPr>
          <p:nvPr>
            <p:ph type="title"/>
          </p:nvPr>
        </p:nvSpPr>
        <p:spPr/>
        <p:txBody>
          <a:bodyPr/>
          <a:lstStyle/>
          <a:p>
            <a:r>
              <a:rPr lang="en-GB" dirty="0" smtClean="0"/>
              <a:t>County lines: what are the signs</a:t>
            </a:r>
            <a:endParaRPr lang="en-GB" dirty="0"/>
          </a:p>
        </p:txBody>
      </p:sp>
      <p:sp>
        <p:nvSpPr>
          <p:cNvPr id="8" name="Text Placeholder 7"/>
          <p:cNvSpPr>
            <a:spLocks noGrp="1"/>
          </p:cNvSpPr>
          <p:nvPr>
            <p:ph type="body" idx="1"/>
          </p:nvPr>
        </p:nvSpPr>
        <p:spPr>
          <a:xfrm>
            <a:off x="839788" y="1681163"/>
            <a:ext cx="5157787" cy="414337"/>
          </a:xfrm>
        </p:spPr>
        <p:txBody>
          <a:bodyPr>
            <a:normAutofit lnSpcReduction="10000"/>
          </a:bodyPr>
          <a:lstStyle/>
          <a:p>
            <a:r>
              <a:rPr lang="en-GB" dirty="0" smtClean="0"/>
              <a:t>County lines</a:t>
            </a:r>
            <a:endParaRPr lang="en-GB" dirty="0"/>
          </a:p>
        </p:txBody>
      </p:sp>
      <p:sp>
        <p:nvSpPr>
          <p:cNvPr id="9" name="Content Placeholder 8"/>
          <p:cNvSpPr>
            <a:spLocks noGrp="1"/>
          </p:cNvSpPr>
          <p:nvPr>
            <p:ph sz="half" idx="2"/>
          </p:nvPr>
        </p:nvSpPr>
        <p:spPr>
          <a:xfrm>
            <a:off x="839788" y="2294324"/>
            <a:ext cx="5157787" cy="3895339"/>
          </a:xfrm>
        </p:spPr>
        <p:txBody>
          <a:bodyPr>
            <a:normAutofit fontScale="62500" lnSpcReduction="20000"/>
          </a:bodyPr>
          <a:lstStyle/>
          <a:p>
            <a:pPr fontAlgn="base"/>
            <a:r>
              <a:rPr lang="en-GB" dirty="0">
                <a:latin typeface="Century Gothic" panose="020B0502020202020204" pitchFamily="34" charset="0"/>
              </a:rPr>
              <a:t>Gang association or isolation from peers or social networks</a:t>
            </a:r>
          </a:p>
          <a:p>
            <a:pPr fontAlgn="base"/>
            <a:r>
              <a:rPr lang="en-GB" dirty="0">
                <a:latin typeface="Century Gothic" panose="020B0502020202020204" pitchFamily="34" charset="0"/>
              </a:rPr>
              <a:t>Missing from home or schools and/or significant decline in performance</a:t>
            </a:r>
          </a:p>
          <a:p>
            <a:pPr fontAlgn="base"/>
            <a:r>
              <a:rPr lang="en-GB" dirty="0">
                <a:latin typeface="Century Gothic" panose="020B0502020202020204" pitchFamily="34" charset="0"/>
              </a:rPr>
              <a:t>New friends or relationships with those who don't share any mutual friendships with the victim or anyone else</a:t>
            </a:r>
          </a:p>
          <a:p>
            <a:pPr fontAlgn="base"/>
            <a:r>
              <a:rPr lang="en-GB" dirty="0">
                <a:latin typeface="Century Gothic" panose="020B0502020202020204" pitchFamily="34" charset="0"/>
              </a:rPr>
              <a:t>May be carrying a weapon</a:t>
            </a:r>
          </a:p>
          <a:p>
            <a:pPr fontAlgn="base"/>
            <a:r>
              <a:rPr lang="en-GB" dirty="0">
                <a:latin typeface="Century Gothic" panose="020B0502020202020204" pitchFamily="34" charset="0"/>
              </a:rPr>
              <a:t>Receiving more texts or calls than usual</a:t>
            </a:r>
          </a:p>
          <a:p>
            <a:pPr fontAlgn="base"/>
            <a:r>
              <a:rPr lang="en-GB" dirty="0">
                <a:latin typeface="Century Gothic" panose="020B0502020202020204" pitchFamily="34" charset="0"/>
              </a:rPr>
              <a:t>Sudden influx of cash, clothes or mobile phones</a:t>
            </a:r>
          </a:p>
          <a:p>
            <a:pPr fontAlgn="base"/>
            <a:r>
              <a:rPr lang="en-GB" dirty="0">
                <a:latin typeface="Century Gothic" panose="020B0502020202020204" pitchFamily="34" charset="0"/>
              </a:rPr>
              <a:t>Unexplained injuries</a:t>
            </a:r>
          </a:p>
          <a:p>
            <a:pPr fontAlgn="base"/>
            <a:r>
              <a:rPr lang="en-GB" dirty="0">
                <a:latin typeface="Century Gothic" panose="020B0502020202020204" pitchFamily="34" charset="0"/>
              </a:rPr>
              <a:t>Significant changes in emotional well-being</a:t>
            </a:r>
          </a:p>
          <a:p>
            <a:pPr marL="0" indent="0">
              <a:buNone/>
            </a:pPr>
            <a:endParaRPr lang="en-GB" dirty="0"/>
          </a:p>
        </p:txBody>
      </p:sp>
      <p:sp>
        <p:nvSpPr>
          <p:cNvPr id="10" name="Text Placeholder 9"/>
          <p:cNvSpPr>
            <a:spLocks noGrp="1"/>
          </p:cNvSpPr>
          <p:nvPr>
            <p:ph type="body" sz="quarter" idx="3"/>
          </p:nvPr>
        </p:nvSpPr>
        <p:spPr>
          <a:xfrm>
            <a:off x="6172200" y="1681163"/>
            <a:ext cx="5183188" cy="414337"/>
          </a:xfrm>
        </p:spPr>
        <p:txBody>
          <a:bodyPr>
            <a:normAutofit lnSpcReduction="10000"/>
          </a:bodyPr>
          <a:lstStyle/>
          <a:p>
            <a:r>
              <a:rPr lang="en-GB" dirty="0" smtClean="0"/>
              <a:t>Cuckooing</a:t>
            </a:r>
            <a:endParaRPr lang="en-GB" dirty="0"/>
          </a:p>
        </p:txBody>
      </p:sp>
      <p:sp>
        <p:nvSpPr>
          <p:cNvPr id="11" name="Content Placeholder 10"/>
          <p:cNvSpPr>
            <a:spLocks noGrp="1"/>
          </p:cNvSpPr>
          <p:nvPr>
            <p:ph sz="quarter" idx="4"/>
          </p:nvPr>
        </p:nvSpPr>
        <p:spPr>
          <a:xfrm>
            <a:off x="6172200" y="2495550"/>
            <a:ext cx="5183188" cy="3684588"/>
          </a:xfrm>
        </p:spPr>
        <p:txBody>
          <a:bodyPr>
            <a:normAutofit lnSpcReduction="10000"/>
          </a:bodyPr>
          <a:lstStyle/>
          <a:p>
            <a:pPr fontAlgn="base"/>
            <a:r>
              <a:rPr lang="en-GB" sz="2400" dirty="0">
                <a:latin typeface="Century Gothic" panose="020B0502020202020204" pitchFamily="34" charset="0"/>
              </a:rPr>
              <a:t>Increase in anti-social behaviour</a:t>
            </a:r>
          </a:p>
          <a:p>
            <a:pPr fontAlgn="base"/>
            <a:r>
              <a:rPr lang="en-GB" sz="2400" dirty="0">
                <a:latin typeface="Century Gothic" panose="020B0502020202020204" pitchFamily="34" charset="0"/>
              </a:rPr>
              <a:t>A neighbour who hasn't been seen for an extended period</a:t>
            </a:r>
          </a:p>
          <a:p>
            <a:pPr fontAlgn="base"/>
            <a:r>
              <a:rPr lang="en-GB" sz="2400" dirty="0">
                <a:latin typeface="Century Gothic" panose="020B0502020202020204" pitchFamily="34" charset="0"/>
              </a:rPr>
              <a:t>Increase in people entering or leaving or an increase in cars or bikes outside a home</a:t>
            </a:r>
          </a:p>
          <a:p>
            <a:pPr fontAlgn="base"/>
            <a:r>
              <a:rPr lang="en-GB" sz="2400" dirty="0">
                <a:latin typeface="Century Gothic" panose="020B0502020202020204" pitchFamily="34" charset="0"/>
              </a:rPr>
              <a:t>Signs of drug use</a:t>
            </a:r>
          </a:p>
          <a:p>
            <a:pPr fontAlgn="base"/>
            <a:r>
              <a:rPr lang="en-GB" sz="2400" dirty="0">
                <a:latin typeface="Century Gothic" panose="020B0502020202020204" pitchFamily="34" charset="0"/>
              </a:rPr>
              <a:t>Windows covered or curtains closed for a long </a:t>
            </a:r>
            <a:r>
              <a:rPr lang="en-GB" sz="2400" dirty="0" smtClean="0">
                <a:latin typeface="Century Gothic" panose="020B0502020202020204" pitchFamily="34" charset="0"/>
              </a:rPr>
              <a:t>period</a:t>
            </a:r>
            <a:endParaRPr lang="en-GB" sz="2400" dirty="0">
              <a:latin typeface="Century Gothic" panose="020B0502020202020204" pitchFamily="34" charset="0"/>
            </a:endParaRPr>
          </a:p>
        </p:txBody>
      </p:sp>
    </p:spTree>
    <p:extLst>
      <p:ext uri="{BB962C8B-B14F-4D97-AF65-F5344CB8AC3E}">
        <p14:creationId xmlns:p14="http://schemas.microsoft.com/office/powerpoint/2010/main" val="162419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 calcmode="lin" valueType="num">
                                      <p:cBhvr additive="base">
                                        <p:cTn id="11"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 calcmode="lin" valueType="num">
                                      <p:cBhvr additive="base">
                                        <p:cTn id="15"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anim calcmode="lin" valueType="num">
                                      <p:cBhvr additive="base">
                                        <p:cTn id="2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 calcmode="lin" valueType="num">
                                      <p:cBhvr additive="base">
                                        <p:cTn id="27"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anim calcmode="lin" valueType="num">
                                      <p:cBhvr additive="base">
                                        <p:cTn id="31"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anim calcmode="lin" valueType="num">
                                      <p:cBhvr additive="base">
                                        <p:cTn id="35"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1">
                                            <p:txEl>
                                              <p:pRg st="0" end="0"/>
                                            </p:txEl>
                                          </p:spTgt>
                                        </p:tgtEl>
                                        <p:attrNameLst>
                                          <p:attrName>style.visibility</p:attrName>
                                        </p:attrNameLst>
                                      </p:cBhvr>
                                      <p:to>
                                        <p:strVal val="visible"/>
                                      </p:to>
                                    </p:set>
                                    <p:anim calcmode="lin" valueType="num">
                                      <p:cBhvr additive="base">
                                        <p:cTn id="4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1">
                                            <p:txEl>
                                              <p:pRg st="1" end="1"/>
                                            </p:txEl>
                                          </p:spTgt>
                                        </p:tgtEl>
                                        <p:attrNameLst>
                                          <p:attrName>style.visibility</p:attrName>
                                        </p:attrNameLst>
                                      </p:cBhvr>
                                      <p:to>
                                        <p:strVal val="visible"/>
                                      </p:to>
                                    </p:set>
                                    <p:anim calcmode="lin" valueType="num">
                                      <p:cBhvr additive="base">
                                        <p:cTn id="45"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additive="base">
                                        <p:cTn id="49"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
                                            <p:txEl>
                                              <p:pRg st="2" end="2"/>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1">
                                            <p:txEl>
                                              <p:pRg st="3" end="3"/>
                                            </p:txEl>
                                          </p:spTgt>
                                        </p:tgtEl>
                                        <p:attrNameLst>
                                          <p:attrName>style.visibility</p:attrName>
                                        </p:attrNameLst>
                                      </p:cBhvr>
                                      <p:to>
                                        <p:strVal val="visible"/>
                                      </p:to>
                                    </p:set>
                                    <p:anim calcmode="lin" valueType="num">
                                      <p:cBhvr additive="base">
                                        <p:cTn id="53"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1">
                                            <p:txEl>
                                              <p:pRg st="3" end="3"/>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1">
                                            <p:txEl>
                                              <p:pRg st="4" end="4"/>
                                            </p:txEl>
                                          </p:spTgt>
                                        </p:tgtEl>
                                        <p:attrNameLst>
                                          <p:attrName>style.visibility</p:attrName>
                                        </p:attrNameLst>
                                      </p:cBhvr>
                                      <p:to>
                                        <p:strVal val="visible"/>
                                      </p:to>
                                    </p:set>
                                    <p:anim calcmode="lin" valueType="num">
                                      <p:cBhvr additive="base">
                                        <p:cTn id="57"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3" name="object 3"/>
          <p:cNvSpPr/>
          <p:nvPr/>
        </p:nvSpPr>
        <p:spPr>
          <a:xfrm>
            <a:off x="8906074" y="5847151"/>
            <a:ext cx="2874933" cy="659624"/>
          </a:xfrm>
          <a:prstGeom prst="rect">
            <a:avLst/>
          </a:prstGeom>
          <a:blipFill>
            <a:blip r:embed="rId3" cstate="print"/>
            <a:stretch>
              <a:fillRect/>
            </a:stretch>
          </a:blipFill>
        </p:spPr>
        <p:txBody>
          <a:bodyPr wrap="square" lIns="0" tIns="0" rIns="0" bIns="0" rtlCol="0"/>
          <a:lstStyle/>
          <a:p>
            <a:endParaRPr sz="2400"/>
          </a:p>
        </p:txBody>
      </p:sp>
      <p:sp>
        <p:nvSpPr>
          <p:cNvPr id="4" name="Title 3"/>
          <p:cNvSpPr>
            <a:spLocks noGrp="1"/>
          </p:cNvSpPr>
          <p:nvPr>
            <p:ph type="title"/>
          </p:nvPr>
        </p:nvSpPr>
        <p:spPr/>
        <p:txBody>
          <a:bodyPr/>
          <a:lstStyle/>
          <a:p>
            <a:r>
              <a:rPr lang="en-GB" dirty="0" smtClean="0"/>
              <a:t>County lines: how to help</a:t>
            </a:r>
            <a:endParaRPr lang="en-GB" dirty="0"/>
          </a:p>
        </p:txBody>
      </p:sp>
      <p:sp>
        <p:nvSpPr>
          <p:cNvPr id="7" name="Content Placeholder 6"/>
          <p:cNvSpPr>
            <a:spLocks noGrp="1"/>
          </p:cNvSpPr>
          <p:nvPr>
            <p:ph idx="1"/>
          </p:nvPr>
        </p:nvSpPr>
        <p:spPr/>
        <p:txBody>
          <a:bodyPr>
            <a:normAutofit fontScale="62500" lnSpcReduction="20000"/>
          </a:bodyPr>
          <a:lstStyle/>
          <a:p>
            <a:pPr marL="0" indent="0" fontAlgn="base">
              <a:buNone/>
            </a:pPr>
            <a:r>
              <a:rPr lang="en-GB" dirty="0">
                <a:latin typeface="Century Gothic" panose="020B0502020202020204" pitchFamily="34" charset="0"/>
              </a:rPr>
              <a:t>Make a report</a:t>
            </a:r>
          </a:p>
          <a:p>
            <a:pPr marL="0" indent="0" fontAlgn="base">
              <a:buNone/>
            </a:pPr>
            <a:r>
              <a:rPr lang="en-GB" dirty="0">
                <a:latin typeface="Century Gothic" panose="020B0502020202020204" pitchFamily="34" charset="0"/>
              </a:rPr>
              <a:t>If you believe you may be a victim (or think somebody may be a victim) of exploitation through county lines or cuckooing, we advise you to contact one of the following:</a:t>
            </a:r>
          </a:p>
          <a:p>
            <a:pPr marL="0" indent="0" fontAlgn="base">
              <a:buNone/>
            </a:pPr>
            <a:r>
              <a:rPr lang="en-GB" b="1" dirty="0">
                <a:latin typeface="Century Gothic" panose="020B0502020202020204" pitchFamily="34" charset="0"/>
              </a:rPr>
              <a:t>Leicestershire Police</a:t>
            </a:r>
          </a:p>
          <a:p>
            <a:pPr marL="0" indent="0" fontAlgn="base">
              <a:buNone/>
            </a:pPr>
            <a:r>
              <a:rPr lang="en-GB" dirty="0">
                <a:latin typeface="Century Gothic" panose="020B0502020202020204" pitchFamily="34" charset="0"/>
              </a:rPr>
              <a:t>Email: </a:t>
            </a:r>
            <a:r>
              <a:rPr lang="en-GB" dirty="0">
                <a:latin typeface="Century Gothic" panose="020B0502020202020204" pitchFamily="34" charset="0"/>
                <a:hlinkClick r:id="rId4" tooltip="Contact us by email"/>
              </a:rPr>
              <a:t>contactus@leicestershire.pnn.police.uk</a:t>
            </a:r>
            <a:endParaRPr lang="en-GB" dirty="0">
              <a:latin typeface="Century Gothic" panose="020B0502020202020204" pitchFamily="34" charset="0"/>
            </a:endParaRPr>
          </a:p>
          <a:p>
            <a:pPr marL="0" indent="0" fontAlgn="base">
              <a:buNone/>
            </a:pPr>
            <a:r>
              <a:rPr lang="en-GB" dirty="0">
                <a:latin typeface="Century Gothic" panose="020B0502020202020204" pitchFamily="34" charset="0"/>
              </a:rPr>
              <a:t>Social media: Private message us on </a:t>
            </a:r>
            <a:r>
              <a:rPr lang="en-GB" dirty="0">
                <a:latin typeface="Century Gothic" panose="020B0502020202020204" pitchFamily="34" charset="0"/>
                <a:hlinkClick r:id="rId5" tooltip="Private message our main force Facebook account"/>
              </a:rPr>
              <a:t>Facebook</a:t>
            </a:r>
            <a:r>
              <a:rPr lang="en-GB" dirty="0">
                <a:latin typeface="Century Gothic" panose="020B0502020202020204" pitchFamily="34" charset="0"/>
              </a:rPr>
              <a:t> or </a:t>
            </a:r>
            <a:r>
              <a:rPr lang="en-GB" dirty="0">
                <a:latin typeface="Century Gothic" panose="020B0502020202020204" pitchFamily="34" charset="0"/>
                <a:hlinkClick r:id="rId6" tooltip="Direct message our main force Twitter account"/>
              </a:rPr>
              <a:t>Twitter</a:t>
            </a:r>
            <a:endParaRPr lang="en-GB" dirty="0">
              <a:latin typeface="Century Gothic" panose="020B0502020202020204" pitchFamily="34" charset="0"/>
            </a:endParaRPr>
          </a:p>
          <a:p>
            <a:pPr marL="0" indent="0" fontAlgn="base">
              <a:buNone/>
            </a:pPr>
            <a:r>
              <a:rPr lang="en-GB" dirty="0">
                <a:latin typeface="Century Gothic" panose="020B0502020202020204" pitchFamily="34" charset="0"/>
              </a:rPr>
              <a:t>Phone: </a:t>
            </a:r>
            <a:r>
              <a:rPr lang="en-GB" dirty="0">
                <a:latin typeface="Century Gothic" panose="020B0502020202020204" pitchFamily="34" charset="0"/>
                <a:hlinkClick r:id="rId7"/>
              </a:rPr>
              <a:t>101</a:t>
            </a:r>
            <a:endParaRPr lang="en-GB" dirty="0">
              <a:latin typeface="Century Gothic" panose="020B0502020202020204" pitchFamily="34" charset="0"/>
            </a:endParaRPr>
          </a:p>
          <a:p>
            <a:pPr marL="0" indent="0" fontAlgn="base">
              <a:buNone/>
            </a:pPr>
            <a:r>
              <a:rPr lang="en-GB" b="1" dirty="0">
                <a:latin typeface="Century Gothic" panose="020B0502020202020204" pitchFamily="34" charset="0"/>
              </a:rPr>
              <a:t>Leicester City Council</a:t>
            </a:r>
          </a:p>
          <a:p>
            <a:pPr marL="0" indent="0" fontAlgn="base">
              <a:buNone/>
            </a:pPr>
            <a:r>
              <a:rPr lang="en-GB" dirty="0">
                <a:latin typeface="Century Gothic" panose="020B0502020202020204" pitchFamily="34" charset="0"/>
              </a:rPr>
              <a:t>Child/Teenager</a:t>
            </a:r>
          </a:p>
          <a:p>
            <a:pPr marL="0" indent="0" fontAlgn="base">
              <a:buNone/>
            </a:pPr>
            <a:r>
              <a:rPr lang="en-GB" dirty="0">
                <a:latin typeface="Century Gothic" panose="020B0502020202020204" pitchFamily="34" charset="0"/>
              </a:rPr>
              <a:t>Phone: </a:t>
            </a:r>
            <a:r>
              <a:rPr lang="en-GB" dirty="0">
                <a:latin typeface="Century Gothic" panose="020B0502020202020204" pitchFamily="34" charset="0"/>
                <a:hlinkClick r:id="rId8"/>
              </a:rPr>
              <a:t>0116 454 1004</a:t>
            </a:r>
            <a:r>
              <a:rPr lang="en-GB" dirty="0">
                <a:latin typeface="Century Gothic" panose="020B0502020202020204" pitchFamily="34" charset="0"/>
              </a:rPr>
              <a:t> (24hrs)</a:t>
            </a:r>
          </a:p>
          <a:p>
            <a:pPr marL="0" indent="0" fontAlgn="base">
              <a:buNone/>
            </a:pPr>
            <a:r>
              <a:rPr lang="en-GB" b="1" dirty="0" smtClean="0">
                <a:latin typeface="Century Gothic" panose="020B0502020202020204" pitchFamily="34" charset="0"/>
              </a:rPr>
              <a:t>Leicestershire </a:t>
            </a:r>
            <a:r>
              <a:rPr lang="en-GB" b="1" dirty="0">
                <a:latin typeface="Century Gothic" panose="020B0502020202020204" pitchFamily="34" charset="0"/>
              </a:rPr>
              <a:t>County Council</a:t>
            </a:r>
          </a:p>
          <a:p>
            <a:pPr marL="0" indent="0" fontAlgn="base">
              <a:buNone/>
            </a:pPr>
            <a:r>
              <a:rPr lang="en-GB" dirty="0">
                <a:latin typeface="Century Gothic" panose="020B0502020202020204" pitchFamily="34" charset="0"/>
              </a:rPr>
              <a:t>Child/Teenager</a:t>
            </a:r>
          </a:p>
          <a:p>
            <a:pPr marL="0" indent="0" fontAlgn="base">
              <a:buNone/>
            </a:pPr>
            <a:r>
              <a:rPr lang="en-GB" dirty="0">
                <a:latin typeface="Century Gothic" panose="020B0502020202020204" pitchFamily="34" charset="0"/>
              </a:rPr>
              <a:t>Online: </a:t>
            </a:r>
            <a:r>
              <a:rPr lang="en-GB" dirty="0">
                <a:latin typeface="Century Gothic" panose="020B0502020202020204" pitchFamily="34" charset="0"/>
                <a:hlinkClick r:id="rId9" tooltip="Make a report online"/>
              </a:rPr>
              <a:t>Online form</a:t>
            </a:r>
            <a:endParaRPr lang="en-GB" dirty="0">
              <a:latin typeface="Century Gothic" panose="020B0502020202020204" pitchFamily="34" charset="0"/>
            </a:endParaRPr>
          </a:p>
          <a:p>
            <a:pPr marL="0" indent="0" fontAlgn="base">
              <a:buNone/>
            </a:pPr>
            <a:r>
              <a:rPr lang="en-GB" dirty="0">
                <a:latin typeface="Century Gothic" panose="020B0502020202020204" pitchFamily="34" charset="0"/>
              </a:rPr>
              <a:t>Phone: </a:t>
            </a:r>
            <a:r>
              <a:rPr lang="en-GB" dirty="0">
                <a:latin typeface="Century Gothic" panose="020B0502020202020204" pitchFamily="34" charset="0"/>
                <a:hlinkClick r:id="rId10"/>
              </a:rPr>
              <a:t>0116 305 0005</a:t>
            </a:r>
            <a:r>
              <a:rPr lang="en-GB" dirty="0">
                <a:latin typeface="Century Gothic" panose="020B0502020202020204" pitchFamily="34" charset="0"/>
              </a:rPr>
              <a:t> (24hrs a </a:t>
            </a:r>
            <a:r>
              <a:rPr lang="en-GB" dirty="0" smtClean="0">
                <a:latin typeface="Century Gothic" panose="020B0502020202020204" pitchFamily="34" charset="0"/>
              </a:rPr>
              <a:t>day)</a:t>
            </a:r>
            <a:endParaRPr lang="en-GB" dirty="0">
              <a:latin typeface="Century Gothic" panose="020B0502020202020204" pitchFamily="34" charset="0"/>
            </a:endParaRPr>
          </a:p>
          <a:p>
            <a:pPr marL="0" indent="0">
              <a:buNone/>
            </a:pPr>
            <a:endParaRPr lang="en-GB" dirty="0"/>
          </a:p>
        </p:txBody>
      </p:sp>
    </p:spTree>
    <p:extLst>
      <p:ext uri="{BB962C8B-B14F-4D97-AF65-F5344CB8AC3E}">
        <p14:creationId xmlns:p14="http://schemas.microsoft.com/office/powerpoint/2010/main" val="429327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additive="base">
                                        <p:cTn id="4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 calcmode="lin" valueType="num">
                                      <p:cBhvr additive="base">
                                        <p:cTn id="49"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7">
                                            <p:txEl>
                                              <p:pRg st="8" end="8"/>
                                            </p:txEl>
                                          </p:spTgt>
                                        </p:tgtEl>
                                        <p:attrNameLst>
                                          <p:attrName>style.visibility</p:attrName>
                                        </p:attrNameLst>
                                      </p:cBhvr>
                                      <p:to>
                                        <p:strVal val="visible"/>
                                      </p:to>
                                    </p:set>
                                    <p:anim calcmode="lin" valueType="num">
                                      <p:cBhvr additive="base">
                                        <p:cTn id="55"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7">
                                            <p:txEl>
                                              <p:pRg st="9" end="9"/>
                                            </p:txEl>
                                          </p:spTgt>
                                        </p:tgtEl>
                                        <p:attrNameLst>
                                          <p:attrName>style.visibility</p:attrName>
                                        </p:attrNameLst>
                                      </p:cBhvr>
                                      <p:to>
                                        <p:strVal val="visible"/>
                                      </p:to>
                                    </p:set>
                                    <p:anim calcmode="lin" valueType="num">
                                      <p:cBhvr additive="base">
                                        <p:cTn id="61" dur="5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7">
                                            <p:txEl>
                                              <p:pRg st="10" end="10"/>
                                            </p:txEl>
                                          </p:spTgt>
                                        </p:tgtEl>
                                        <p:attrNameLst>
                                          <p:attrName>style.visibility</p:attrName>
                                        </p:attrNameLst>
                                      </p:cBhvr>
                                      <p:to>
                                        <p:strVal val="visible"/>
                                      </p:to>
                                    </p:set>
                                    <p:anim calcmode="lin" valueType="num">
                                      <p:cBhvr additive="base">
                                        <p:cTn id="67" dur="500" fill="hold"/>
                                        <p:tgtEl>
                                          <p:spTgt spid="7">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7">
                                            <p:txEl>
                                              <p:pRg st="11" end="11"/>
                                            </p:txEl>
                                          </p:spTgt>
                                        </p:tgtEl>
                                        <p:attrNameLst>
                                          <p:attrName>style.visibility</p:attrName>
                                        </p:attrNameLst>
                                      </p:cBhvr>
                                      <p:to>
                                        <p:strVal val="visible"/>
                                      </p:to>
                                    </p:set>
                                    <p:anim calcmode="lin" valueType="num">
                                      <p:cBhvr additive="base">
                                        <p:cTn id="73" dur="500" fill="hold"/>
                                        <p:tgtEl>
                                          <p:spTgt spid="7">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7">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7">
                                            <p:txEl>
                                              <p:pRg st="12" end="12"/>
                                            </p:txEl>
                                          </p:spTgt>
                                        </p:tgtEl>
                                        <p:attrNameLst>
                                          <p:attrName>style.visibility</p:attrName>
                                        </p:attrNameLst>
                                      </p:cBhvr>
                                      <p:to>
                                        <p:strVal val="visible"/>
                                      </p:to>
                                    </p:set>
                                    <p:anim calcmode="lin" valueType="num">
                                      <p:cBhvr additive="base">
                                        <p:cTn id="79" dur="500" fill="hold"/>
                                        <p:tgtEl>
                                          <p:spTgt spid="7">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7">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564625" y="192331"/>
            <a:ext cx="5443220" cy="590697"/>
          </a:xfrm>
          <a:prstGeom prst="rect">
            <a:avLst/>
          </a:prstGeom>
        </p:spPr>
        <p:txBody>
          <a:bodyPr vert="horz" wrap="square" lIns="0" tIns="16087" rIns="0" bIns="0" rtlCol="0" anchor="ctr">
            <a:spAutoFit/>
          </a:bodyPr>
          <a:lstStyle/>
          <a:p>
            <a:pPr marL="16933">
              <a:lnSpc>
                <a:spcPct val="100000"/>
              </a:lnSpc>
              <a:spcBef>
                <a:spcPts val="127"/>
              </a:spcBef>
            </a:pPr>
            <a:r>
              <a:rPr lang="en-GB" sz="3733" dirty="0"/>
              <a:t>Forced Labour Case Study</a:t>
            </a:r>
            <a:endParaRPr sz="3733" dirty="0"/>
          </a:p>
        </p:txBody>
      </p:sp>
      <p:sp>
        <p:nvSpPr>
          <p:cNvPr id="4" name="object 4"/>
          <p:cNvSpPr txBox="1"/>
          <p:nvPr/>
        </p:nvSpPr>
        <p:spPr>
          <a:xfrm>
            <a:off x="5482504" y="1082039"/>
            <a:ext cx="5648960" cy="1658573"/>
          </a:xfrm>
          <a:prstGeom prst="rect">
            <a:avLst/>
          </a:prstGeom>
        </p:spPr>
        <p:txBody>
          <a:bodyPr vert="horz" wrap="square" lIns="0" tIns="179493" rIns="0" bIns="0" rtlCol="0">
            <a:spAutoFit/>
          </a:bodyPr>
          <a:lstStyle/>
          <a:p>
            <a:pPr marL="16933">
              <a:spcBef>
                <a:spcPts val="1413"/>
              </a:spcBef>
            </a:pPr>
            <a:r>
              <a:rPr lang="en-GB" sz="2400" dirty="0">
                <a:latin typeface="Century Gothic" panose="020B0502020202020204" pitchFamily="34" charset="0"/>
                <a:cs typeface="Arial Black"/>
              </a:rPr>
              <a:t>Business owner Mohammad </a:t>
            </a:r>
            <a:r>
              <a:rPr lang="en-GB" sz="2400" dirty="0" err="1">
                <a:latin typeface="Century Gothic" panose="020B0502020202020204" pitchFamily="34" charset="0"/>
                <a:cs typeface="Arial Black"/>
              </a:rPr>
              <a:t>Rafiq</a:t>
            </a:r>
            <a:r>
              <a:rPr lang="en-GB" sz="2400" dirty="0">
                <a:latin typeface="Century Gothic" panose="020B0502020202020204" pitchFamily="34" charset="0"/>
                <a:cs typeface="Arial Black"/>
              </a:rPr>
              <a:t>, supplier of  </a:t>
            </a:r>
            <a:r>
              <a:rPr lang="en-GB" sz="2400" dirty="0" err="1">
                <a:latin typeface="Century Gothic" panose="020B0502020202020204" pitchFamily="34" charset="0"/>
                <a:cs typeface="Arial Black"/>
              </a:rPr>
              <a:t>Kozee</a:t>
            </a:r>
            <a:r>
              <a:rPr lang="en-GB" sz="2400" dirty="0">
                <a:latin typeface="Century Gothic" panose="020B0502020202020204" pitchFamily="34" charset="0"/>
                <a:cs typeface="Arial Black"/>
              </a:rPr>
              <a:t> Sleep mattresses to companies including John Lewis, Dunelm Mill and Next plc.</a:t>
            </a:r>
            <a:endParaRPr sz="2400" dirty="0">
              <a:latin typeface="Century Gothic" panose="020B0502020202020204" pitchFamily="34" charset="0"/>
              <a:cs typeface="Arial Black"/>
            </a:endParaRPr>
          </a:p>
        </p:txBody>
      </p:sp>
      <p:sp>
        <p:nvSpPr>
          <p:cNvPr id="6" name="object 6"/>
          <p:cNvSpPr/>
          <p:nvPr/>
        </p:nvSpPr>
        <p:spPr>
          <a:xfrm>
            <a:off x="1030224" y="1326896"/>
            <a:ext cx="3919728" cy="4035552"/>
          </a:xfrm>
          <a:prstGeom prst="rect">
            <a:avLst/>
          </a:prstGeom>
          <a:blipFill>
            <a:blip r:embed="rId3" cstate="print"/>
            <a:stretch>
              <a:fillRect/>
            </a:stretch>
          </a:blipFill>
        </p:spPr>
        <p:txBody>
          <a:bodyPr wrap="square" lIns="0" tIns="0" rIns="0" bIns="0" rtlCol="0"/>
          <a:lstStyle/>
          <a:p>
            <a:endParaRPr sz="2400"/>
          </a:p>
        </p:txBody>
      </p:sp>
      <p:sp>
        <p:nvSpPr>
          <p:cNvPr id="9" name="object 9"/>
          <p:cNvSpPr/>
          <p:nvPr/>
        </p:nvSpPr>
        <p:spPr>
          <a:xfrm>
            <a:off x="0" y="6738112"/>
            <a:ext cx="12192000" cy="120227"/>
          </a:xfrm>
          <a:custGeom>
            <a:avLst/>
            <a:gdLst/>
            <a:ahLst/>
            <a:cxnLst/>
            <a:rect l="l" t="t" r="r" b="b"/>
            <a:pathLst>
              <a:path w="9144000" h="90170">
                <a:moveTo>
                  <a:pt x="9144000" y="89915"/>
                </a:moveTo>
                <a:lnTo>
                  <a:pt x="9144000" y="0"/>
                </a:lnTo>
                <a:lnTo>
                  <a:pt x="0" y="0"/>
                </a:lnTo>
                <a:lnTo>
                  <a:pt x="0" y="89915"/>
                </a:lnTo>
                <a:lnTo>
                  <a:pt x="9144000" y="89915"/>
                </a:lnTo>
                <a:close/>
              </a:path>
            </a:pathLst>
          </a:custGeom>
          <a:solidFill>
            <a:srgbClr val="D21616"/>
          </a:solidFill>
        </p:spPr>
        <p:txBody>
          <a:bodyPr wrap="square" lIns="0" tIns="0" rIns="0" bIns="0" rtlCol="0"/>
          <a:lstStyle/>
          <a:p>
            <a:endParaRPr sz="2400"/>
          </a:p>
        </p:txBody>
      </p:sp>
      <p:sp>
        <p:nvSpPr>
          <p:cNvPr id="10" name="object 10"/>
          <p:cNvSpPr/>
          <p:nvPr/>
        </p:nvSpPr>
        <p:spPr>
          <a:xfrm>
            <a:off x="9068961" y="189355"/>
            <a:ext cx="2854609" cy="641364"/>
          </a:xfrm>
          <a:prstGeom prst="rect">
            <a:avLst/>
          </a:prstGeom>
          <a:blipFill>
            <a:blip r:embed="rId4" cstate="print"/>
            <a:stretch>
              <a:fillRect/>
            </a:stretch>
          </a:blipFill>
        </p:spPr>
        <p:txBody>
          <a:bodyPr wrap="square" lIns="0" tIns="0" rIns="0" bIns="0" rtlCol="0"/>
          <a:lstStyle/>
          <a:p>
            <a:endParaRPr sz="2400"/>
          </a:p>
        </p:txBody>
      </p:sp>
      <p:sp>
        <p:nvSpPr>
          <p:cNvPr id="11" name="TextBox 10"/>
          <p:cNvSpPr txBox="1"/>
          <p:nvPr/>
        </p:nvSpPr>
        <p:spPr>
          <a:xfrm>
            <a:off x="5482504" y="3302000"/>
            <a:ext cx="5553796" cy="1569660"/>
          </a:xfrm>
          <a:prstGeom prst="rect">
            <a:avLst/>
          </a:prstGeom>
          <a:noFill/>
        </p:spPr>
        <p:txBody>
          <a:bodyPr wrap="square" rtlCol="0">
            <a:spAutoFit/>
          </a:bodyPr>
          <a:lstStyle/>
          <a:p>
            <a:r>
              <a:rPr lang="en-GB" sz="2400" dirty="0">
                <a:latin typeface="Century Gothic" panose="020B0502020202020204" pitchFamily="34" charset="0"/>
              </a:rPr>
              <a:t>When accused of modern slavery, he claimed his innocence, stating that he was unaware of the workers pay and living conditions.</a:t>
            </a:r>
          </a:p>
        </p:txBody>
      </p:sp>
    </p:spTree>
    <p:extLst>
      <p:ext uri="{BB962C8B-B14F-4D97-AF65-F5344CB8AC3E}">
        <p14:creationId xmlns:p14="http://schemas.microsoft.com/office/powerpoint/2010/main" val="324866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86512" y="62993"/>
            <a:ext cx="6037072" cy="1052575"/>
          </a:xfrm>
          <a:prstGeom prst="rect">
            <a:avLst/>
          </a:prstGeom>
          <a:blipFill>
            <a:blip r:embed="rId2" cstate="print"/>
            <a:stretch>
              <a:fillRect/>
            </a:stretch>
          </a:blipFill>
        </p:spPr>
        <p:txBody>
          <a:bodyPr wrap="square" lIns="0" tIns="0" rIns="0" bIns="0" rtlCol="0"/>
          <a:lstStyle/>
          <a:p>
            <a:endParaRPr sz="2400"/>
          </a:p>
        </p:txBody>
      </p:sp>
      <p:sp>
        <p:nvSpPr>
          <p:cNvPr id="4" name="object 4"/>
          <p:cNvSpPr txBox="1"/>
          <p:nvPr/>
        </p:nvSpPr>
        <p:spPr>
          <a:xfrm>
            <a:off x="5778500" y="1082039"/>
            <a:ext cx="5352964" cy="4956912"/>
          </a:xfrm>
          <a:prstGeom prst="rect">
            <a:avLst/>
          </a:prstGeom>
        </p:spPr>
        <p:txBody>
          <a:bodyPr vert="horz" wrap="square" lIns="0" tIns="179493" rIns="0" bIns="0" rtlCol="0">
            <a:spAutoFit/>
          </a:bodyPr>
          <a:lstStyle/>
          <a:p>
            <a:pPr marL="16933">
              <a:spcBef>
                <a:spcPts val="1413"/>
              </a:spcBef>
            </a:pPr>
            <a:r>
              <a:rPr lang="en-GB" sz="2400" i="1" spc="-47" dirty="0">
                <a:latin typeface="Arial"/>
                <a:cs typeface="Arial"/>
              </a:rPr>
              <a:t>The Hungarian workers were housed in inhumane conditions by these two men.</a:t>
            </a:r>
          </a:p>
          <a:p>
            <a:pPr marL="16933">
              <a:spcBef>
                <a:spcPts val="1413"/>
              </a:spcBef>
            </a:pPr>
            <a:endParaRPr lang="en-GB" sz="2400" i="1" spc="-47" dirty="0">
              <a:latin typeface="Arial"/>
              <a:cs typeface="Arial"/>
            </a:endParaRPr>
          </a:p>
          <a:p>
            <a:pPr marL="16933">
              <a:spcBef>
                <a:spcPts val="1413"/>
              </a:spcBef>
            </a:pPr>
            <a:r>
              <a:rPr lang="en-GB" sz="2000" spc="-47" dirty="0">
                <a:latin typeface="Century Gothic" panose="020B0502020202020204" pitchFamily="34" charset="0"/>
                <a:cs typeface="Arial"/>
              </a:rPr>
              <a:t>Migrants were piled high into flats and  houses. There were 14 sharing one  bathroom and one toilet. All cooking was  done in one pot.</a:t>
            </a:r>
          </a:p>
          <a:p>
            <a:pPr marL="16933">
              <a:spcBef>
                <a:spcPts val="1413"/>
              </a:spcBef>
            </a:pPr>
            <a:r>
              <a:rPr lang="en-GB" sz="2000" spc="-47" dirty="0">
                <a:latin typeface="Century Gothic" panose="020B0502020202020204" pitchFamily="34" charset="0"/>
                <a:cs typeface="Arial"/>
              </a:rPr>
              <a:t>One victim stated “ They said they knew where my family lived and they could get  hold of them”.</a:t>
            </a:r>
          </a:p>
          <a:p>
            <a:pPr marL="16933">
              <a:spcBef>
                <a:spcPts val="1413"/>
              </a:spcBef>
            </a:pPr>
            <a:endParaRPr lang="en-GB" sz="2000" spc="-47" dirty="0">
              <a:latin typeface="Century Gothic" panose="020B0502020202020204" pitchFamily="34" charset="0"/>
              <a:cs typeface="Arial"/>
            </a:endParaRPr>
          </a:p>
          <a:p>
            <a:pPr marL="16933">
              <a:spcBef>
                <a:spcPts val="1413"/>
              </a:spcBef>
            </a:pPr>
            <a:r>
              <a:rPr lang="en-GB" sz="2000" spc="-47" dirty="0">
                <a:latin typeface="Century Gothic" panose="020B0502020202020204" pitchFamily="34" charset="0"/>
                <a:cs typeface="Arial"/>
              </a:rPr>
              <a:t>They were charge with conspiracy to </a:t>
            </a:r>
            <a:r>
              <a:rPr lang="en-GB" sz="2000" spc="-47" dirty="0" err="1">
                <a:latin typeface="Century Gothic" panose="020B0502020202020204" pitchFamily="34" charset="0"/>
                <a:cs typeface="Arial"/>
              </a:rPr>
              <a:t>traffick</a:t>
            </a:r>
            <a:r>
              <a:rPr lang="en-GB" sz="2000" spc="-47" dirty="0">
                <a:latin typeface="Century Gothic" panose="020B0502020202020204" pitchFamily="34" charset="0"/>
                <a:cs typeface="Arial"/>
              </a:rPr>
              <a:t>.</a:t>
            </a:r>
          </a:p>
        </p:txBody>
      </p:sp>
      <p:sp>
        <p:nvSpPr>
          <p:cNvPr id="9" name="object 9"/>
          <p:cNvSpPr/>
          <p:nvPr/>
        </p:nvSpPr>
        <p:spPr>
          <a:xfrm>
            <a:off x="0" y="6738112"/>
            <a:ext cx="12192000" cy="120227"/>
          </a:xfrm>
          <a:custGeom>
            <a:avLst/>
            <a:gdLst/>
            <a:ahLst/>
            <a:cxnLst/>
            <a:rect l="l" t="t" r="r" b="b"/>
            <a:pathLst>
              <a:path w="9144000" h="90170">
                <a:moveTo>
                  <a:pt x="9144000" y="89915"/>
                </a:moveTo>
                <a:lnTo>
                  <a:pt x="9144000" y="0"/>
                </a:lnTo>
                <a:lnTo>
                  <a:pt x="0" y="0"/>
                </a:lnTo>
                <a:lnTo>
                  <a:pt x="0" y="89915"/>
                </a:lnTo>
                <a:lnTo>
                  <a:pt x="9144000" y="89915"/>
                </a:lnTo>
                <a:close/>
              </a:path>
            </a:pathLst>
          </a:custGeom>
          <a:solidFill>
            <a:srgbClr val="D21616"/>
          </a:solidFill>
        </p:spPr>
        <p:txBody>
          <a:bodyPr wrap="square" lIns="0" tIns="0" rIns="0" bIns="0" rtlCol="0"/>
          <a:lstStyle/>
          <a:p>
            <a:endParaRPr sz="2400"/>
          </a:p>
        </p:txBody>
      </p:sp>
      <p:sp>
        <p:nvSpPr>
          <p:cNvPr id="10" name="object 10"/>
          <p:cNvSpPr/>
          <p:nvPr/>
        </p:nvSpPr>
        <p:spPr>
          <a:xfrm>
            <a:off x="9068961" y="189355"/>
            <a:ext cx="2854609" cy="641364"/>
          </a:xfrm>
          <a:prstGeom prst="rect">
            <a:avLst/>
          </a:prstGeom>
          <a:blipFill>
            <a:blip r:embed="rId3" cstate="print"/>
            <a:stretch>
              <a:fillRect/>
            </a:stretch>
          </a:blipFill>
        </p:spPr>
        <p:txBody>
          <a:bodyPr wrap="square" lIns="0" tIns="0" rIns="0" bIns="0" rtlCol="0"/>
          <a:lstStyle/>
          <a:p>
            <a:endParaRPr sz="240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512" y="1666247"/>
            <a:ext cx="5057646" cy="3371764"/>
          </a:xfrm>
          <a:prstGeom prst="rect">
            <a:avLst/>
          </a:prstGeom>
        </p:spPr>
      </p:pic>
      <p:sp>
        <p:nvSpPr>
          <p:cNvPr id="12" name="TextBox 11"/>
          <p:cNvSpPr txBox="1"/>
          <p:nvPr/>
        </p:nvSpPr>
        <p:spPr>
          <a:xfrm>
            <a:off x="286512" y="5431671"/>
            <a:ext cx="4526788" cy="646331"/>
          </a:xfrm>
          <a:prstGeom prst="rect">
            <a:avLst/>
          </a:prstGeom>
          <a:noFill/>
        </p:spPr>
        <p:txBody>
          <a:bodyPr wrap="square" rtlCol="0">
            <a:spAutoFit/>
          </a:bodyPr>
          <a:lstStyle/>
          <a:p>
            <a:r>
              <a:rPr lang="en-GB" dirty="0">
                <a:latin typeface="Century Gothic" panose="020B0502020202020204" pitchFamily="34" charset="0"/>
              </a:rPr>
              <a:t>Janos </a:t>
            </a:r>
            <a:r>
              <a:rPr lang="en-GB" dirty="0" err="1">
                <a:latin typeface="Century Gothic" panose="020B0502020202020204" pitchFamily="34" charset="0"/>
              </a:rPr>
              <a:t>Orsos</a:t>
            </a:r>
            <a:r>
              <a:rPr lang="en-GB" dirty="0">
                <a:latin typeface="Century Gothic" panose="020B0502020202020204" pitchFamily="34" charset="0"/>
              </a:rPr>
              <a:t> (left) and </a:t>
            </a:r>
            <a:r>
              <a:rPr lang="en-GB" dirty="0" err="1">
                <a:latin typeface="Century Gothic" panose="020B0502020202020204" pitchFamily="34" charset="0"/>
              </a:rPr>
              <a:t>Ferenc</a:t>
            </a:r>
            <a:r>
              <a:rPr lang="en-GB" dirty="0">
                <a:latin typeface="Century Gothic" panose="020B0502020202020204" pitchFamily="34" charset="0"/>
              </a:rPr>
              <a:t> </a:t>
            </a:r>
            <a:r>
              <a:rPr lang="en-GB" dirty="0" err="1">
                <a:latin typeface="Century Gothic" panose="020B0502020202020204" pitchFamily="34" charset="0"/>
              </a:rPr>
              <a:t>Illes</a:t>
            </a:r>
            <a:r>
              <a:rPr lang="en-GB" dirty="0">
                <a:latin typeface="Century Gothic" panose="020B0502020202020204" pitchFamily="34" charset="0"/>
              </a:rPr>
              <a:t> were jailed for five years and three years.</a:t>
            </a:r>
          </a:p>
        </p:txBody>
      </p:sp>
      <p:sp>
        <p:nvSpPr>
          <p:cNvPr id="13" name="Title 12"/>
          <p:cNvSpPr>
            <a:spLocks noGrp="1"/>
          </p:cNvSpPr>
          <p:nvPr>
            <p:ph type="title"/>
          </p:nvPr>
        </p:nvSpPr>
        <p:spPr/>
        <p:txBody>
          <a:bodyPr/>
          <a:lstStyle/>
          <a:p>
            <a:endParaRPr lang="en-GB" dirty="0"/>
          </a:p>
        </p:txBody>
      </p:sp>
    </p:spTree>
    <p:extLst>
      <p:ext uri="{BB962C8B-B14F-4D97-AF65-F5344CB8AC3E}">
        <p14:creationId xmlns:p14="http://schemas.microsoft.com/office/powerpoint/2010/main" val="1424896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86512" y="62993"/>
            <a:ext cx="6037072" cy="1052575"/>
          </a:xfrm>
          <a:prstGeom prst="rect">
            <a:avLst/>
          </a:prstGeom>
          <a:blipFill>
            <a:blip r:embed="rId3" cstate="print"/>
            <a:stretch>
              <a:fillRect/>
            </a:stretch>
          </a:blipFill>
        </p:spPr>
        <p:txBody>
          <a:bodyPr wrap="square" lIns="0" tIns="0" rIns="0" bIns="0" rtlCol="0"/>
          <a:lstStyle/>
          <a:p>
            <a:endParaRPr sz="2400"/>
          </a:p>
        </p:txBody>
      </p:sp>
      <p:sp>
        <p:nvSpPr>
          <p:cNvPr id="3" name="object 3"/>
          <p:cNvSpPr txBox="1">
            <a:spLocks noGrp="1"/>
          </p:cNvSpPr>
          <p:nvPr>
            <p:ph type="title"/>
          </p:nvPr>
        </p:nvSpPr>
        <p:spPr>
          <a:xfrm>
            <a:off x="564625" y="192331"/>
            <a:ext cx="5443220" cy="590697"/>
          </a:xfrm>
          <a:prstGeom prst="rect">
            <a:avLst/>
          </a:prstGeom>
        </p:spPr>
        <p:txBody>
          <a:bodyPr vert="horz" wrap="square" lIns="0" tIns="16087" rIns="0" bIns="0" rtlCol="0" anchor="ctr">
            <a:spAutoFit/>
          </a:bodyPr>
          <a:lstStyle/>
          <a:p>
            <a:pPr marL="16933">
              <a:lnSpc>
                <a:spcPct val="100000"/>
              </a:lnSpc>
              <a:spcBef>
                <a:spcPts val="127"/>
              </a:spcBef>
            </a:pPr>
            <a:endParaRPr sz="3733" dirty="0"/>
          </a:p>
        </p:txBody>
      </p:sp>
      <p:sp>
        <p:nvSpPr>
          <p:cNvPr id="4" name="object 4"/>
          <p:cNvSpPr/>
          <p:nvPr/>
        </p:nvSpPr>
        <p:spPr>
          <a:xfrm>
            <a:off x="247904" y="1119632"/>
            <a:ext cx="5563616" cy="3765296"/>
          </a:xfrm>
          <a:prstGeom prst="rect">
            <a:avLst/>
          </a:prstGeom>
          <a:blipFill>
            <a:blip r:embed="rId4" cstate="print"/>
            <a:stretch>
              <a:fillRect/>
            </a:stretch>
          </a:blipFill>
        </p:spPr>
        <p:txBody>
          <a:bodyPr wrap="square" lIns="0" tIns="0" rIns="0" bIns="0" rtlCol="0"/>
          <a:lstStyle/>
          <a:p>
            <a:endParaRPr sz="2400"/>
          </a:p>
        </p:txBody>
      </p:sp>
      <p:sp>
        <p:nvSpPr>
          <p:cNvPr id="8" name="object 8"/>
          <p:cNvSpPr/>
          <p:nvPr/>
        </p:nvSpPr>
        <p:spPr>
          <a:xfrm>
            <a:off x="0" y="6738112"/>
            <a:ext cx="12192000" cy="120227"/>
          </a:xfrm>
          <a:custGeom>
            <a:avLst/>
            <a:gdLst/>
            <a:ahLst/>
            <a:cxnLst/>
            <a:rect l="l" t="t" r="r" b="b"/>
            <a:pathLst>
              <a:path w="9144000" h="90170">
                <a:moveTo>
                  <a:pt x="9144000" y="89915"/>
                </a:moveTo>
                <a:lnTo>
                  <a:pt x="9144000" y="0"/>
                </a:lnTo>
                <a:lnTo>
                  <a:pt x="0" y="0"/>
                </a:lnTo>
                <a:lnTo>
                  <a:pt x="0" y="89915"/>
                </a:lnTo>
                <a:lnTo>
                  <a:pt x="9144000" y="89915"/>
                </a:lnTo>
                <a:close/>
              </a:path>
            </a:pathLst>
          </a:custGeom>
          <a:solidFill>
            <a:srgbClr val="D21616"/>
          </a:solidFill>
        </p:spPr>
        <p:txBody>
          <a:bodyPr wrap="square" lIns="0" tIns="0" rIns="0" bIns="0" rtlCol="0"/>
          <a:lstStyle/>
          <a:p>
            <a:endParaRPr sz="2400"/>
          </a:p>
        </p:txBody>
      </p:sp>
      <p:sp>
        <p:nvSpPr>
          <p:cNvPr id="9" name="object 9"/>
          <p:cNvSpPr/>
          <p:nvPr/>
        </p:nvSpPr>
        <p:spPr>
          <a:xfrm>
            <a:off x="9068961" y="189355"/>
            <a:ext cx="2854609" cy="641364"/>
          </a:xfrm>
          <a:prstGeom prst="rect">
            <a:avLst/>
          </a:prstGeom>
          <a:blipFill>
            <a:blip r:embed="rId5" cstate="print"/>
            <a:stretch>
              <a:fillRect/>
            </a:stretch>
          </a:blipFill>
        </p:spPr>
        <p:txBody>
          <a:bodyPr wrap="square" lIns="0" tIns="0" rIns="0" bIns="0" rtlCol="0"/>
          <a:lstStyle/>
          <a:p>
            <a:endParaRPr sz="2400"/>
          </a:p>
        </p:txBody>
      </p:sp>
      <p:sp>
        <p:nvSpPr>
          <p:cNvPr id="10" name="TextBox 9"/>
          <p:cNvSpPr txBox="1"/>
          <p:nvPr/>
        </p:nvSpPr>
        <p:spPr>
          <a:xfrm>
            <a:off x="6228334" y="3961849"/>
            <a:ext cx="4787900" cy="1754326"/>
          </a:xfrm>
          <a:prstGeom prst="rect">
            <a:avLst/>
          </a:prstGeom>
          <a:noFill/>
        </p:spPr>
        <p:txBody>
          <a:bodyPr wrap="square" rtlCol="0">
            <a:spAutoFit/>
          </a:bodyPr>
          <a:lstStyle/>
          <a:p>
            <a:r>
              <a:rPr lang="en-GB" dirty="0">
                <a:latin typeface="Century Gothic" panose="020B0502020202020204" pitchFamily="34" charset="0"/>
              </a:rPr>
              <a:t>After a major police operation, Mohammed </a:t>
            </a:r>
            <a:r>
              <a:rPr lang="en-GB" dirty="0" err="1">
                <a:latin typeface="Century Gothic" panose="020B0502020202020204" pitchFamily="34" charset="0"/>
              </a:rPr>
              <a:t>Rafiq</a:t>
            </a:r>
            <a:r>
              <a:rPr lang="en-GB" dirty="0">
                <a:latin typeface="Century Gothic" panose="020B0502020202020204" pitchFamily="34" charset="0"/>
              </a:rPr>
              <a:t>, the 60 year old owner of </a:t>
            </a:r>
            <a:r>
              <a:rPr lang="en-GB" dirty="0" err="1">
                <a:latin typeface="Century Gothic" panose="020B0502020202020204" pitchFamily="34" charset="0"/>
              </a:rPr>
              <a:t>Kozee</a:t>
            </a:r>
            <a:r>
              <a:rPr lang="en-GB" dirty="0">
                <a:latin typeface="Century Gothic" panose="020B0502020202020204" pitchFamily="34" charset="0"/>
              </a:rPr>
              <a:t> Sleep, became the first company boss to be convicted of human trafficking and running a sweat shop. </a:t>
            </a:r>
          </a:p>
        </p:txBody>
      </p:sp>
      <p:sp>
        <p:nvSpPr>
          <p:cNvPr id="11" name="Rectangle 10"/>
          <p:cNvSpPr/>
          <p:nvPr/>
        </p:nvSpPr>
        <p:spPr>
          <a:xfrm>
            <a:off x="6228334" y="1298658"/>
            <a:ext cx="5003800" cy="2308324"/>
          </a:xfrm>
          <a:prstGeom prst="rect">
            <a:avLst/>
          </a:prstGeom>
        </p:spPr>
        <p:txBody>
          <a:bodyPr wrap="square">
            <a:spAutoFit/>
          </a:bodyPr>
          <a:lstStyle/>
          <a:p>
            <a:r>
              <a:rPr lang="en-GB" dirty="0">
                <a:latin typeface="Century Gothic" panose="020B0502020202020204" pitchFamily="34" charset="0"/>
              </a:rPr>
              <a:t>One of the Hungarian victims said he said he felt “helpless” and “vulnerable” and like a prisoner during his time at the bed-making firm.</a:t>
            </a:r>
          </a:p>
          <a:p>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They were promised up to £1000 a month – they earned less than £2 a day</a:t>
            </a:r>
          </a:p>
        </p:txBody>
      </p:sp>
    </p:spTree>
    <p:extLst>
      <p:ext uri="{BB962C8B-B14F-4D97-AF65-F5344CB8AC3E}">
        <p14:creationId xmlns:p14="http://schemas.microsoft.com/office/powerpoint/2010/main" val="323703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54000" y="3881740"/>
            <a:ext cx="4724400" cy="2751327"/>
          </a:xfrm>
          <a:prstGeom prst="rect">
            <a:avLst/>
          </a:prstGeom>
          <a:blipFill>
            <a:blip r:embed="rId3" cstate="print"/>
            <a:stretch>
              <a:fillRect/>
            </a:stretch>
          </a:blipFill>
        </p:spPr>
        <p:txBody>
          <a:bodyPr wrap="square" lIns="0" tIns="0" rIns="0" bIns="0" rtlCol="0"/>
          <a:lstStyle/>
          <a:p>
            <a:endParaRPr sz="2400"/>
          </a:p>
        </p:txBody>
      </p:sp>
      <p:sp>
        <p:nvSpPr>
          <p:cNvPr id="5" name="object 5"/>
          <p:cNvSpPr/>
          <p:nvPr/>
        </p:nvSpPr>
        <p:spPr>
          <a:xfrm>
            <a:off x="5912073" y="986661"/>
            <a:ext cx="4584192" cy="2739136"/>
          </a:xfrm>
          <a:prstGeom prst="rect">
            <a:avLst/>
          </a:prstGeom>
          <a:blipFill>
            <a:blip r:embed="rId4" cstate="print"/>
            <a:stretch>
              <a:fillRect/>
            </a:stretch>
          </a:blipFill>
        </p:spPr>
        <p:txBody>
          <a:bodyPr wrap="square" lIns="0" tIns="0" rIns="0" bIns="0" rtlCol="0"/>
          <a:lstStyle/>
          <a:p>
            <a:endParaRPr sz="2400"/>
          </a:p>
        </p:txBody>
      </p:sp>
      <p:sp>
        <p:nvSpPr>
          <p:cNvPr id="26" name="object 26"/>
          <p:cNvSpPr/>
          <p:nvPr/>
        </p:nvSpPr>
        <p:spPr>
          <a:xfrm>
            <a:off x="0" y="6802119"/>
            <a:ext cx="12192000" cy="0"/>
          </a:xfrm>
          <a:custGeom>
            <a:avLst/>
            <a:gdLst/>
            <a:ahLst/>
            <a:cxnLst/>
            <a:rect l="l" t="t" r="r" b="b"/>
            <a:pathLst>
              <a:path w="9144000">
                <a:moveTo>
                  <a:pt x="0" y="0"/>
                </a:moveTo>
                <a:lnTo>
                  <a:pt x="9144000" y="0"/>
                </a:lnTo>
              </a:path>
            </a:pathLst>
          </a:custGeom>
          <a:ln w="83818">
            <a:solidFill>
              <a:srgbClr val="D21616"/>
            </a:solidFill>
          </a:ln>
        </p:spPr>
        <p:txBody>
          <a:bodyPr wrap="square" lIns="0" tIns="0" rIns="0" bIns="0" rtlCol="0"/>
          <a:lstStyle/>
          <a:p>
            <a:endParaRPr sz="2400"/>
          </a:p>
        </p:txBody>
      </p:sp>
      <p:sp>
        <p:nvSpPr>
          <p:cNvPr id="29" name="TextBox 28"/>
          <p:cNvSpPr txBox="1"/>
          <p:nvPr/>
        </p:nvSpPr>
        <p:spPr>
          <a:xfrm>
            <a:off x="508000" y="457200"/>
            <a:ext cx="4216400" cy="3970318"/>
          </a:xfrm>
          <a:prstGeom prst="rect">
            <a:avLst/>
          </a:prstGeom>
          <a:no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31" name="Picture 30"/>
          <p:cNvPicPr>
            <a:picLocks noChangeAspect="1"/>
          </p:cNvPicPr>
          <p:nvPr/>
        </p:nvPicPr>
        <p:blipFill rotWithShape="1">
          <a:blip r:embed="rId5"/>
          <a:srcRect l="7291" t="27766" r="35833" b="25446"/>
          <a:stretch/>
        </p:blipFill>
        <p:spPr>
          <a:xfrm>
            <a:off x="0" y="683573"/>
            <a:ext cx="4724400" cy="2987793"/>
          </a:xfrm>
          <a:prstGeom prst="rect">
            <a:avLst/>
          </a:prstGeom>
          <a:effectLst>
            <a:softEdge rad="12700"/>
          </a:effectLst>
        </p:spPr>
      </p:pic>
      <p:sp>
        <p:nvSpPr>
          <p:cNvPr id="32" name="TextBox 31"/>
          <p:cNvSpPr txBox="1"/>
          <p:nvPr/>
        </p:nvSpPr>
        <p:spPr>
          <a:xfrm>
            <a:off x="5232400" y="3881740"/>
            <a:ext cx="6929002" cy="2585323"/>
          </a:xfrm>
          <a:prstGeom prst="rect">
            <a:avLst/>
          </a:prstGeom>
          <a:noFill/>
        </p:spPr>
        <p:txBody>
          <a:bodyPr wrap="square" rtlCol="0">
            <a:spAutoFit/>
          </a:bodyPr>
          <a:lstStyle/>
          <a:p>
            <a:r>
              <a:rPr lang="en-GB" dirty="0">
                <a:latin typeface="Century Gothic" panose="020B0502020202020204" pitchFamily="34" charset="0"/>
              </a:rPr>
              <a:t>One victim, whose ordeal spanned more than 25 years, was made to dig his own grave.</a:t>
            </a:r>
          </a:p>
          <a:p>
            <a:endParaRPr lang="en-GB" dirty="0">
              <a:latin typeface="Century Gothic" panose="020B0502020202020204" pitchFamily="34" charset="0"/>
            </a:endParaRPr>
          </a:p>
          <a:p>
            <a:r>
              <a:rPr lang="en-GB" dirty="0">
                <a:latin typeface="Century Gothic" panose="020B0502020202020204" pitchFamily="34" charset="0"/>
              </a:rPr>
              <a:t>Victims were beaten and left with no water or toilet facilities.  They lived in squalor whilst the Rooney's lived in relative luxury</a:t>
            </a:r>
          </a:p>
          <a:p>
            <a:endParaRPr lang="en-GB" dirty="0">
              <a:latin typeface="Century Gothic" panose="020B0502020202020204" pitchFamily="34" charset="0"/>
            </a:endParaRPr>
          </a:p>
          <a:p>
            <a:r>
              <a:rPr lang="en-GB" dirty="0">
                <a:latin typeface="Century Gothic" panose="020B0502020202020204" pitchFamily="34" charset="0"/>
              </a:rPr>
              <a:t>Martin Rooney Senior was jailed for 10 years, while two of his sons were each jailed for more than 15 years</a:t>
            </a:r>
            <a:r>
              <a:rPr lang="en-GB" dirty="0"/>
              <a:t>.</a:t>
            </a:r>
          </a:p>
        </p:txBody>
      </p:sp>
      <p:sp>
        <p:nvSpPr>
          <p:cNvPr id="34" name="object 10"/>
          <p:cNvSpPr/>
          <p:nvPr/>
        </p:nvSpPr>
        <p:spPr>
          <a:xfrm>
            <a:off x="9068961" y="189355"/>
            <a:ext cx="2854609" cy="641364"/>
          </a:xfrm>
          <a:prstGeom prst="rect">
            <a:avLst/>
          </a:prstGeom>
          <a:blipFill>
            <a:blip r:embed="rId6" cstate="print"/>
            <a:stretch>
              <a:fillRect/>
            </a:stretch>
          </a:blipFill>
        </p:spPr>
        <p:txBody>
          <a:bodyPr wrap="square" lIns="0" tIns="0" rIns="0" bIns="0" rtlCol="0"/>
          <a:lstStyle/>
          <a:p>
            <a:endParaRPr sz="2400"/>
          </a:p>
        </p:txBody>
      </p:sp>
      <p:sp>
        <p:nvSpPr>
          <p:cNvPr id="2" name="TextBox 1"/>
          <p:cNvSpPr txBox="1"/>
          <p:nvPr/>
        </p:nvSpPr>
        <p:spPr>
          <a:xfrm>
            <a:off x="2063750" y="285213"/>
            <a:ext cx="5829300" cy="461665"/>
          </a:xfrm>
          <a:prstGeom prst="rect">
            <a:avLst/>
          </a:prstGeom>
          <a:noFill/>
        </p:spPr>
        <p:txBody>
          <a:bodyPr wrap="square" rtlCol="0">
            <a:spAutoFit/>
          </a:bodyPr>
          <a:lstStyle/>
          <a:p>
            <a:pPr algn="ctr"/>
            <a:r>
              <a:rPr lang="en-GB" sz="2400" b="1" dirty="0">
                <a:latin typeface="Century Gothic" panose="020B0502020202020204" pitchFamily="34" charset="0"/>
              </a:rPr>
              <a:t>The Rooney family</a:t>
            </a:r>
          </a:p>
        </p:txBody>
      </p:sp>
    </p:spTree>
    <p:extLst>
      <p:ext uri="{BB962C8B-B14F-4D97-AF65-F5344CB8AC3E}">
        <p14:creationId xmlns:p14="http://schemas.microsoft.com/office/powerpoint/2010/main" val="2321522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3" name="object 3"/>
          <p:cNvSpPr/>
          <p:nvPr/>
        </p:nvSpPr>
        <p:spPr>
          <a:xfrm>
            <a:off x="168474" y="5860624"/>
            <a:ext cx="2874933" cy="659624"/>
          </a:xfrm>
          <a:prstGeom prst="rect">
            <a:avLst/>
          </a:prstGeom>
          <a:blipFill>
            <a:blip r:embed="rId3" cstate="print"/>
            <a:stretch>
              <a:fillRect/>
            </a:stretch>
          </a:blipFill>
        </p:spPr>
        <p:txBody>
          <a:bodyPr wrap="square" lIns="0" tIns="0" rIns="0" bIns="0" rtlCol="0"/>
          <a:lstStyle/>
          <a:p>
            <a:endParaRPr sz="2400"/>
          </a:p>
        </p:txBody>
      </p:sp>
      <p:pic>
        <p:nvPicPr>
          <p:cNvPr id="4" name="Picture 3"/>
          <p:cNvPicPr>
            <a:picLocks noChangeAspect="1"/>
          </p:cNvPicPr>
          <p:nvPr/>
        </p:nvPicPr>
        <p:blipFill rotWithShape="1">
          <a:blip r:embed="rId4"/>
          <a:srcRect t="10027"/>
          <a:stretch/>
        </p:blipFill>
        <p:spPr>
          <a:xfrm>
            <a:off x="1949450" y="124563"/>
            <a:ext cx="8293100" cy="5736061"/>
          </a:xfrm>
          <a:prstGeom prst="rect">
            <a:avLst/>
          </a:prstGeom>
        </p:spPr>
      </p:pic>
    </p:spTree>
    <p:extLst>
      <p:ext uri="{BB962C8B-B14F-4D97-AF65-F5344CB8AC3E}">
        <p14:creationId xmlns:p14="http://schemas.microsoft.com/office/powerpoint/2010/main" val="13698300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2831" y="62993"/>
            <a:ext cx="6004560" cy="1052575"/>
          </a:xfrm>
          <a:prstGeom prst="rect">
            <a:avLst/>
          </a:prstGeom>
          <a:blipFill>
            <a:blip r:embed="rId3" cstate="print"/>
            <a:stretch>
              <a:fillRect/>
            </a:stretch>
          </a:blipFill>
        </p:spPr>
        <p:txBody>
          <a:bodyPr wrap="square" lIns="0" tIns="0" rIns="0" bIns="0" rtlCol="0"/>
          <a:lstStyle/>
          <a:p>
            <a:endParaRPr sz="2400"/>
          </a:p>
        </p:txBody>
      </p:sp>
      <p:sp>
        <p:nvSpPr>
          <p:cNvPr id="4" name="object 4"/>
          <p:cNvSpPr txBox="1">
            <a:spLocks noGrp="1"/>
          </p:cNvSpPr>
          <p:nvPr>
            <p:ph type="title"/>
          </p:nvPr>
        </p:nvSpPr>
        <p:spPr>
          <a:xfrm>
            <a:off x="331352" y="458304"/>
            <a:ext cx="5409353" cy="767412"/>
          </a:xfrm>
          <a:prstGeom prst="rect">
            <a:avLst/>
          </a:prstGeom>
        </p:spPr>
        <p:txBody>
          <a:bodyPr vert="horz" wrap="square" lIns="0" tIns="16087" rIns="0" bIns="0" rtlCol="0" anchor="ctr">
            <a:spAutoFit/>
          </a:bodyPr>
          <a:lstStyle/>
          <a:p>
            <a:pPr marL="409776" marR="6773" indent="-393690">
              <a:lnSpc>
                <a:spcPct val="145100"/>
              </a:lnSpc>
              <a:spcBef>
                <a:spcPts val="127"/>
              </a:spcBef>
              <a:tabLst>
                <a:tab pos="4369537" algn="l"/>
              </a:tabLst>
            </a:pPr>
            <a:endParaRPr sz="3733" dirty="0"/>
          </a:p>
        </p:txBody>
      </p:sp>
      <p:sp>
        <p:nvSpPr>
          <p:cNvPr id="5" name="object 5"/>
          <p:cNvSpPr/>
          <p:nvPr/>
        </p:nvSpPr>
        <p:spPr>
          <a:xfrm>
            <a:off x="268224" y="5963919"/>
            <a:ext cx="3169920" cy="642111"/>
          </a:xfrm>
          <a:prstGeom prst="rect">
            <a:avLst/>
          </a:prstGeom>
          <a:blipFill>
            <a:blip r:embed="rId4" cstate="print"/>
            <a:stretch>
              <a:fillRect/>
            </a:stretch>
          </a:blipFill>
        </p:spPr>
        <p:txBody>
          <a:bodyPr wrap="square" lIns="0" tIns="0" rIns="0" bIns="0" rtlCol="0"/>
          <a:lstStyle/>
          <a:p>
            <a:endParaRPr sz="2400"/>
          </a:p>
        </p:txBody>
      </p:sp>
      <p:sp>
        <p:nvSpPr>
          <p:cNvPr id="6" name="object 6"/>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7" name="TextBox 6"/>
          <p:cNvSpPr txBox="1"/>
          <p:nvPr/>
        </p:nvSpPr>
        <p:spPr>
          <a:xfrm>
            <a:off x="749300" y="1915009"/>
            <a:ext cx="9779000" cy="3877985"/>
          </a:xfrm>
          <a:prstGeom prst="rect">
            <a:avLst/>
          </a:prstGeom>
          <a:noFill/>
        </p:spPr>
        <p:txBody>
          <a:bodyPr wrap="square" rtlCol="0">
            <a:spAutoFit/>
          </a:bodyPr>
          <a:lstStyle/>
          <a:p>
            <a:r>
              <a:rPr lang="en-GB" sz="2400" dirty="0">
                <a:latin typeface="Century Gothic" panose="020B0502020202020204" pitchFamily="34" charset="0"/>
              </a:rPr>
              <a:t>Main provision:</a:t>
            </a:r>
          </a:p>
          <a:p>
            <a:endParaRPr lang="en-GB" sz="2400" dirty="0">
              <a:latin typeface="Century Gothic" panose="020B0502020202020204" pitchFamily="34" charset="0"/>
            </a:endParaRPr>
          </a:p>
          <a:p>
            <a:pPr marL="342900" indent="-342900">
              <a:buAutoNum type="arabicPeriod"/>
            </a:pPr>
            <a:r>
              <a:rPr lang="en-GB" sz="2400" dirty="0">
                <a:latin typeface="Century Gothic" panose="020B0502020202020204" pitchFamily="34" charset="0"/>
              </a:rPr>
              <a:t>Consolidate existing offenses</a:t>
            </a:r>
          </a:p>
          <a:p>
            <a:pPr marL="342900" indent="-342900">
              <a:buAutoNum type="arabicPeriod"/>
            </a:pPr>
            <a:r>
              <a:rPr lang="en-GB" sz="2400" dirty="0">
                <a:latin typeface="Century Gothic" panose="020B0502020202020204" pitchFamily="34" charset="0"/>
              </a:rPr>
              <a:t>Increase the maximise sentence to life imprisonment.</a:t>
            </a:r>
          </a:p>
          <a:p>
            <a:pPr marL="342900" indent="-342900">
              <a:buAutoNum type="arabicPeriod"/>
            </a:pPr>
            <a:r>
              <a:rPr lang="en-GB" sz="2400" dirty="0">
                <a:latin typeface="Century Gothic" panose="020B0502020202020204" pitchFamily="34" charset="0"/>
              </a:rPr>
              <a:t>Introduce statutory defence for victims</a:t>
            </a:r>
          </a:p>
          <a:p>
            <a:pPr marL="342900" indent="-342900">
              <a:buAutoNum type="arabicPeriod"/>
            </a:pPr>
            <a:r>
              <a:rPr lang="en-GB" sz="2400" dirty="0">
                <a:latin typeface="Century Gothic" panose="020B0502020202020204" pitchFamily="34" charset="0"/>
              </a:rPr>
              <a:t>Creates an independent Anti-Slavery Commissioner</a:t>
            </a:r>
          </a:p>
          <a:p>
            <a:pPr marL="342900" indent="-342900">
              <a:buAutoNum type="arabicPeriod"/>
            </a:pPr>
            <a:r>
              <a:rPr lang="en-GB" sz="2400" dirty="0">
                <a:latin typeface="Century Gothic" panose="020B0502020202020204" pitchFamily="34" charset="0"/>
              </a:rPr>
              <a:t>New obligations for large organisations (statement)</a:t>
            </a:r>
          </a:p>
          <a:p>
            <a:pPr marL="342900" indent="-342900">
              <a:buAutoNum type="arabicPeriod"/>
            </a:pPr>
            <a:r>
              <a:rPr lang="en-GB" sz="2400" dirty="0">
                <a:latin typeface="Century Gothic" panose="020B0502020202020204" pitchFamily="34" charset="0"/>
              </a:rPr>
              <a:t>Introduces Slavery and Trafficking Prevention and Risk orders</a:t>
            </a:r>
          </a:p>
          <a:p>
            <a:pPr marL="342900" indent="-342900">
              <a:buAutoNum type="arabicPeriod"/>
            </a:pPr>
            <a:endParaRPr lang="en-GB" dirty="0"/>
          </a:p>
          <a:p>
            <a:pPr marL="342900" indent="-342900">
              <a:buAutoNum type="arabicPeriod"/>
            </a:pPr>
            <a:endParaRPr lang="en-GB" dirty="0"/>
          </a:p>
          <a:p>
            <a:pPr marL="342900" indent="-342900">
              <a:buAutoNum type="arabicPeriod"/>
            </a:pPr>
            <a:endParaRPr lang="en-GB" dirty="0"/>
          </a:p>
        </p:txBody>
      </p:sp>
    </p:spTree>
    <p:extLst>
      <p:ext uri="{BB962C8B-B14F-4D97-AF65-F5344CB8AC3E}">
        <p14:creationId xmlns:p14="http://schemas.microsoft.com/office/powerpoint/2010/main" val="3653304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753857" y="251968"/>
            <a:ext cx="3169919" cy="642112"/>
          </a:xfrm>
          <a:prstGeom prst="rect">
            <a:avLst/>
          </a:prstGeom>
          <a:blipFill>
            <a:blip r:embed="rId3" cstate="print"/>
            <a:stretch>
              <a:fillRect/>
            </a:stretch>
          </a:blipFill>
        </p:spPr>
        <p:txBody>
          <a:bodyPr wrap="square" lIns="0" tIns="0" rIns="0" bIns="0" rtlCol="0"/>
          <a:lstStyle/>
          <a:p>
            <a:endParaRPr sz="2400"/>
          </a:p>
        </p:txBody>
      </p:sp>
      <p:sp>
        <p:nvSpPr>
          <p:cNvPr id="3" name="object 3"/>
          <p:cNvSpPr/>
          <p:nvPr/>
        </p:nvSpPr>
        <p:spPr>
          <a:xfrm>
            <a:off x="1" y="272287"/>
            <a:ext cx="8597393" cy="1202944"/>
          </a:xfrm>
          <a:prstGeom prst="rect">
            <a:avLst/>
          </a:prstGeom>
          <a:blipFill>
            <a:blip r:embed="rId4" cstate="print"/>
            <a:stretch>
              <a:fillRect/>
            </a:stretch>
          </a:blipFill>
        </p:spPr>
        <p:txBody>
          <a:bodyPr wrap="square" lIns="0" tIns="0" rIns="0" bIns="0" rtlCol="0"/>
          <a:lstStyle/>
          <a:p>
            <a:endParaRPr sz="2400"/>
          </a:p>
        </p:txBody>
      </p:sp>
      <p:sp>
        <p:nvSpPr>
          <p:cNvPr id="4" name="object 4"/>
          <p:cNvSpPr txBox="1">
            <a:spLocks noGrp="1"/>
          </p:cNvSpPr>
          <p:nvPr>
            <p:ph type="title"/>
          </p:nvPr>
        </p:nvSpPr>
        <p:spPr>
          <a:xfrm>
            <a:off x="229751" y="421901"/>
            <a:ext cx="8007773" cy="674608"/>
          </a:xfrm>
          <a:prstGeom prst="rect">
            <a:avLst/>
          </a:prstGeom>
        </p:spPr>
        <p:txBody>
          <a:bodyPr vert="horz" wrap="square" lIns="0" tIns="17780" rIns="0" bIns="0" rtlCol="0" anchor="ctr">
            <a:spAutoFit/>
          </a:bodyPr>
          <a:lstStyle/>
          <a:p>
            <a:pPr marL="16933">
              <a:lnSpc>
                <a:spcPct val="100000"/>
              </a:lnSpc>
              <a:spcBef>
                <a:spcPts val="140"/>
              </a:spcBef>
            </a:pPr>
            <a:endParaRPr sz="4267" dirty="0"/>
          </a:p>
        </p:txBody>
      </p:sp>
      <p:sp>
        <p:nvSpPr>
          <p:cNvPr id="5" name="object 5"/>
          <p:cNvSpPr/>
          <p:nvPr/>
        </p:nvSpPr>
        <p:spPr>
          <a:xfrm>
            <a:off x="266192" y="1424433"/>
            <a:ext cx="3781552" cy="1241551"/>
          </a:xfrm>
          <a:prstGeom prst="rect">
            <a:avLst/>
          </a:prstGeom>
          <a:blipFill>
            <a:blip r:embed="rId5" cstate="print"/>
            <a:stretch>
              <a:fillRect/>
            </a:stretch>
          </a:blipFill>
        </p:spPr>
        <p:txBody>
          <a:bodyPr wrap="square" lIns="0" tIns="0" rIns="0" bIns="0" rtlCol="0"/>
          <a:lstStyle/>
          <a:p>
            <a:endParaRPr sz="2400"/>
          </a:p>
        </p:txBody>
      </p:sp>
      <p:sp>
        <p:nvSpPr>
          <p:cNvPr id="6" name="object 6"/>
          <p:cNvSpPr/>
          <p:nvPr/>
        </p:nvSpPr>
        <p:spPr>
          <a:xfrm>
            <a:off x="1228597" y="4915098"/>
            <a:ext cx="2672080" cy="906271"/>
          </a:xfrm>
          <a:prstGeom prst="rect">
            <a:avLst/>
          </a:prstGeom>
          <a:blipFill>
            <a:blip r:embed="rId6" cstate="print"/>
            <a:stretch>
              <a:fillRect/>
            </a:stretch>
          </a:blipFill>
        </p:spPr>
        <p:txBody>
          <a:bodyPr wrap="square" lIns="0" tIns="0" rIns="0" bIns="0" rtlCol="0"/>
          <a:lstStyle/>
          <a:p>
            <a:endParaRPr sz="2400"/>
          </a:p>
        </p:txBody>
      </p:sp>
      <p:sp>
        <p:nvSpPr>
          <p:cNvPr id="7" name="object 7"/>
          <p:cNvSpPr txBox="1"/>
          <p:nvPr/>
        </p:nvSpPr>
        <p:spPr>
          <a:xfrm>
            <a:off x="978510" y="1648706"/>
            <a:ext cx="2424990" cy="509541"/>
          </a:xfrm>
          <a:prstGeom prst="rect">
            <a:avLst/>
          </a:prstGeom>
        </p:spPr>
        <p:txBody>
          <a:bodyPr vert="horz" wrap="square" lIns="0" tIns="16933" rIns="0" bIns="0" rtlCol="0">
            <a:spAutoFit/>
          </a:bodyPr>
          <a:lstStyle/>
          <a:p>
            <a:pPr marL="16933">
              <a:spcBef>
                <a:spcPts val="133"/>
              </a:spcBef>
            </a:pPr>
            <a:r>
              <a:rPr sz="3200" spc="-633" dirty="0">
                <a:solidFill>
                  <a:srgbClr val="FFFFFF"/>
                </a:solidFill>
                <a:latin typeface="Arial Black"/>
                <a:cs typeface="Arial Black"/>
              </a:rPr>
              <a:t>P</a:t>
            </a:r>
            <a:r>
              <a:rPr sz="3200" spc="-467" dirty="0">
                <a:solidFill>
                  <a:srgbClr val="FFFFFF"/>
                </a:solidFill>
                <a:latin typeface="Arial Black"/>
                <a:cs typeface="Arial Black"/>
              </a:rPr>
              <a:t>e</a:t>
            </a:r>
            <a:r>
              <a:rPr sz="3200" spc="-305" dirty="0">
                <a:solidFill>
                  <a:srgbClr val="FFFFFF"/>
                </a:solidFill>
                <a:latin typeface="Arial Black"/>
                <a:cs typeface="Arial Black"/>
              </a:rPr>
              <a:t>r</a:t>
            </a:r>
            <a:r>
              <a:rPr sz="3200" spc="-360" dirty="0">
                <a:solidFill>
                  <a:srgbClr val="FFFFFF"/>
                </a:solidFill>
                <a:latin typeface="Arial Black"/>
                <a:cs typeface="Arial Black"/>
              </a:rPr>
              <a:t>p</a:t>
            </a:r>
            <a:r>
              <a:rPr sz="3200" spc="-353" dirty="0">
                <a:solidFill>
                  <a:srgbClr val="FFFFFF"/>
                </a:solidFill>
                <a:latin typeface="Arial Black"/>
                <a:cs typeface="Arial Black"/>
              </a:rPr>
              <a:t>e</a:t>
            </a:r>
            <a:r>
              <a:rPr sz="3200" spc="-327" dirty="0">
                <a:solidFill>
                  <a:srgbClr val="FFFFFF"/>
                </a:solidFill>
                <a:latin typeface="Arial Black"/>
                <a:cs typeface="Arial Black"/>
              </a:rPr>
              <a:t>t</a:t>
            </a:r>
            <a:r>
              <a:rPr sz="3200" spc="-320" dirty="0">
                <a:solidFill>
                  <a:srgbClr val="FFFFFF"/>
                </a:solidFill>
                <a:latin typeface="Arial Black"/>
                <a:cs typeface="Arial Black"/>
              </a:rPr>
              <a:t>r</a:t>
            </a:r>
            <a:r>
              <a:rPr sz="3200" spc="-507" dirty="0">
                <a:solidFill>
                  <a:srgbClr val="FFFFFF"/>
                </a:solidFill>
                <a:latin typeface="Arial Black"/>
                <a:cs typeface="Arial Black"/>
              </a:rPr>
              <a:t>a</a:t>
            </a:r>
            <a:r>
              <a:rPr sz="3200" spc="-367" dirty="0">
                <a:solidFill>
                  <a:srgbClr val="FFFFFF"/>
                </a:solidFill>
                <a:latin typeface="Arial Black"/>
                <a:cs typeface="Arial Black"/>
              </a:rPr>
              <a:t>t</a:t>
            </a:r>
            <a:r>
              <a:rPr sz="3200" spc="-287" dirty="0">
                <a:solidFill>
                  <a:srgbClr val="FFFFFF"/>
                </a:solidFill>
                <a:latin typeface="Arial Black"/>
                <a:cs typeface="Arial Black"/>
              </a:rPr>
              <a:t>or</a:t>
            </a:r>
            <a:endParaRPr sz="3200" dirty="0">
              <a:latin typeface="Arial Black"/>
              <a:cs typeface="Arial Black"/>
            </a:endParaRPr>
          </a:p>
        </p:txBody>
      </p:sp>
      <p:sp>
        <p:nvSpPr>
          <p:cNvPr id="8" name="object 8"/>
          <p:cNvSpPr/>
          <p:nvPr/>
        </p:nvSpPr>
        <p:spPr>
          <a:xfrm>
            <a:off x="701040" y="2182369"/>
            <a:ext cx="254000" cy="294639"/>
          </a:xfrm>
          <a:prstGeom prst="rect">
            <a:avLst/>
          </a:prstGeom>
          <a:blipFill>
            <a:blip r:embed="rId7" cstate="print"/>
            <a:stretch>
              <a:fillRect/>
            </a:stretch>
          </a:blipFill>
        </p:spPr>
        <p:txBody>
          <a:bodyPr wrap="square" lIns="0" tIns="0" rIns="0" bIns="0" rtlCol="0"/>
          <a:lstStyle/>
          <a:p>
            <a:endParaRPr sz="2400"/>
          </a:p>
        </p:txBody>
      </p:sp>
      <p:sp>
        <p:nvSpPr>
          <p:cNvPr id="9" name="object 9"/>
          <p:cNvSpPr/>
          <p:nvPr/>
        </p:nvSpPr>
        <p:spPr>
          <a:xfrm>
            <a:off x="708659" y="2189989"/>
            <a:ext cx="209701" cy="249767"/>
          </a:xfrm>
          <a:prstGeom prst="rect">
            <a:avLst/>
          </a:prstGeom>
          <a:blipFill>
            <a:blip r:embed="rId8" cstate="print"/>
            <a:stretch>
              <a:fillRect/>
            </a:stretch>
          </a:blipFill>
        </p:spPr>
        <p:txBody>
          <a:bodyPr wrap="square" lIns="0" tIns="0" rIns="0" bIns="0" rtlCol="0"/>
          <a:lstStyle/>
          <a:p>
            <a:endParaRPr sz="2400"/>
          </a:p>
        </p:txBody>
      </p:sp>
      <p:sp>
        <p:nvSpPr>
          <p:cNvPr id="10" name="object 10"/>
          <p:cNvSpPr/>
          <p:nvPr/>
        </p:nvSpPr>
        <p:spPr>
          <a:xfrm>
            <a:off x="900175" y="2245361"/>
            <a:ext cx="412496" cy="310895"/>
          </a:xfrm>
          <a:prstGeom prst="rect">
            <a:avLst/>
          </a:prstGeom>
          <a:blipFill>
            <a:blip r:embed="rId9" cstate="print"/>
            <a:stretch>
              <a:fillRect/>
            </a:stretch>
          </a:blipFill>
        </p:spPr>
        <p:txBody>
          <a:bodyPr wrap="square" lIns="0" tIns="0" rIns="0" bIns="0" rtlCol="0"/>
          <a:lstStyle/>
          <a:p>
            <a:endParaRPr sz="2400"/>
          </a:p>
        </p:txBody>
      </p:sp>
      <p:sp>
        <p:nvSpPr>
          <p:cNvPr id="11" name="object 11"/>
          <p:cNvSpPr/>
          <p:nvPr/>
        </p:nvSpPr>
        <p:spPr>
          <a:xfrm>
            <a:off x="914892" y="2259752"/>
            <a:ext cx="354753" cy="254000"/>
          </a:xfrm>
          <a:custGeom>
            <a:avLst/>
            <a:gdLst/>
            <a:ahLst/>
            <a:cxnLst/>
            <a:rect l="l" t="t" r="r" b="b"/>
            <a:pathLst>
              <a:path w="266065" h="190500">
                <a:moveTo>
                  <a:pt x="63626" y="0"/>
                </a:moveTo>
                <a:lnTo>
                  <a:pt x="18402" y="18542"/>
                </a:lnTo>
                <a:lnTo>
                  <a:pt x="1150" y="53707"/>
                </a:lnTo>
                <a:lnTo>
                  <a:pt x="0" y="68707"/>
                </a:lnTo>
                <a:lnTo>
                  <a:pt x="1064" y="83186"/>
                </a:lnTo>
                <a:lnTo>
                  <a:pt x="26406" y="123886"/>
                </a:lnTo>
                <a:lnTo>
                  <a:pt x="64871" y="133476"/>
                </a:lnTo>
                <a:lnTo>
                  <a:pt x="78318" y="132883"/>
                </a:lnTo>
                <a:lnTo>
                  <a:pt x="90444" y="131111"/>
                </a:lnTo>
                <a:lnTo>
                  <a:pt x="101249" y="128172"/>
                </a:lnTo>
                <a:lnTo>
                  <a:pt x="110731" y="124079"/>
                </a:lnTo>
                <a:lnTo>
                  <a:pt x="110731" y="105663"/>
                </a:lnTo>
                <a:lnTo>
                  <a:pt x="73825" y="105663"/>
                </a:lnTo>
                <a:lnTo>
                  <a:pt x="59290" y="103927"/>
                </a:lnTo>
                <a:lnTo>
                  <a:pt x="48623" y="98726"/>
                </a:lnTo>
                <a:lnTo>
                  <a:pt x="41826" y="90072"/>
                </a:lnTo>
                <a:lnTo>
                  <a:pt x="38900" y="77977"/>
                </a:lnTo>
                <a:lnTo>
                  <a:pt x="121919" y="77977"/>
                </a:lnTo>
                <a:lnTo>
                  <a:pt x="121919" y="61468"/>
                </a:lnTo>
                <a:lnTo>
                  <a:pt x="121380" y="53848"/>
                </a:lnTo>
                <a:lnTo>
                  <a:pt x="38658" y="53848"/>
                </a:lnTo>
                <a:lnTo>
                  <a:pt x="39649" y="46100"/>
                </a:lnTo>
                <a:lnTo>
                  <a:pt x="42443" y="39497"/>
                </a:lnTo>
                <a:lnTo>
                  <a:pt x="51638" y="29083"/>
                </a:lnTo>
                <a:lnTo>
                  <a:pt x="57086" y="26543"/>
                </a:lnTo>
                <a:lnTo>
                  <a:pt x="113809" y="26543"/>
                </a:lnTo>
                <a:lnTo>
                  <a:pt x="113352" y="25534"/>
                </a:lnTo>
                <a:lnTo>
                  <a:pt x="106692" y="16510"/>
                </a:lnTo>
                <a:lnTo>
                  <a:pt x="98293" y="9322"/>
                </a:lnTo>
                <a:lnTo>
                  <a:pt x="88317" y="4159"/>
                </a:lnTo>
                <a:lnTo>
                  <a:pt x="76762" y="1043"/>
                </a:lnTo>
                <a:lnTo>
                  <a:pt x="63626" y="0"/>
                </a:lnTo>
                <a:close/>
              </a:path>
              <a:path w="266065" h="190500">
                <a:moveTo>
                  <a:pt x="110731" y="95758"/>
                </a:moveTo>
                <a:lnTo>
                  <a:pt x="102459" y="100091"/>
                </a:lnTo>
                <a:lnTo>
                  <a:pt x="93549" y="103187"/>
                </a:lnTo>
                <a:lnTo>
                  <a:pt x="84004" y="105044"/>
                </a:lnTo>
                <a:lnTo>
                  <a:pt x="73825" y="105663"/>
                </a:lnTo>
                <a:lnTo>
                  <a:pt x="110731" y="105663"/>
                </a:lnTo>
                <a:lnTo>
                  <a:pt x="110731" y="95758"/>
                </a:lnTo>
                <a:close/>
              </a:path>
              <a:path w="266065" h="190500">
                <a:moveTo>
                  <a:pt x="113809" y="26543"/>
                </a:moveTo>
                <a:lnTo>
                  <a:pt x="63385" y="26543"/>
                </a:lnTo>
                <a:lnTo>
                  <a:pt x="73062" y="28237"/>
                </a:lnTo>
                <a:lnTo>
                  <a:pt x="79976" y="33337"/>
                </a:lnTo>
                <a:lnTo>
                  <a:pt x="84125" y="41866"/>
                </a:lnTo>
                <a:lnTo>
                  <a:pt x="85509" y="53848"/>
                </a:lnTo>
                <a:lnTo>
                  <a:pt x="121380" y="53848"/>
                </a:lnTo>
                <a:lnTo>
                  <a:pt x="120967" y="48013"/>
                </a:lnTo>
                <a:lnTo>
                  <a:pt x="118111" y="36036"/>
                </a:lnTo>
                <a:lnTo>
                  <a:pt x="113809" y="26543"/>
                </a:lnTo>
                <a:close/>
              </a:path>
              <a:path w="266065" h="190500">
                <a:moveTo>
                  <a:pt x="134556" y="155575"/>
                </a:moveTo>
                <a:lnTo>
                  <a:pt x="134556" y="186944"/>
                </a:lnTo>
                <a:lnTo>
                  <a:pt x="140690" y="189102"/>
                </a:lnTo>
                <a:lnTo>
                  <a:pt x="148513" y="190119"/>
                </a:lnTo>
                <a:lnTo>
                  <a:pt x="158038" y="190119"/>
                </a:lnTo>
                <a:lnTo>
                  <a:pt x="175623" y="187023"/>
                </a:lnTo>
                <a:lnTo>
                  <a:pt x="190849" y="177736"/>
                </a:lnTo>
                <a:lnTo>
                  <a:pt x="203712" y="162258"/>
                </a:lnTo>
                <a:lnTo>
                  <a:pt x="204673" y="160274"/>
                </a:lnTo>
                <a:lnTo>
                  <a:pt x="145453" y="160274"/>
                </a:lnTo>
                <a:lnTo>
                  <a:pt x="139776" y="158623"/>
                </a:lnTo>
                <a:lnTo>
                  <a:pt x="134556" y="155575"/>
                </a:lnTo>
                <a:close/>
              </a:path>
              <a:path w="266065" h="190500">
                <a:moveTo>
                  <a:pt x="171221" y="3175"/>
                </a:moveTo>
                <a:lnTo>
                  <a:pt x="127723" y="3175"/>
                </a:lnTo>
                <a:lnTo>
                  <a:pt x="179412" y="130175"/>
                </a:lnTo>
                <a:lnTo>
                  <a:pt x="172707" y="145923"/>
                </a:lnTo>
                <a:lnTo>
                  <a:pt x="169149" y="152183"/>
                </a:lnTo>
                <a:lnTo>
                  <a:pt x="164441" y="156670"/>
                </a:lnTo>
                <a:lnTo>
                  <a:pt x="158582" y="159371"/>
                </a:lnTo>
                <a:lnTo>
                  <a:pt x="151574" y="160274"/>
                </a:lnTo>
                <a:lnTo>
                  <a:pt x="204673" y="160274"/>
                </a:lnTo>
                <a:lnTo>
                  <a:pt x="214210" y="140588"/>
                </a:lnTo>
                <a:lnTo>
                  <a:pt x="230409" y="97536"/>
                </a:lnTo>
                <a:lnTo>
                  <a:pt x="198424" y="97536"/>
                </a:lnTo>
                <a:lnTo>
                  <a:pt x="197599" y="91059"/>
                </a:lnTo>
                <a:lnTo>
                  <a:pt x="196443" y="85344"/>
                </a:lnTo>
                <a:lnTo>
                  <a:pt x="194945" y="80518"/>
                </a:lnTo>
                <a:lnTo>
                  <a:pt x="171221" y="3175"/>
                </a:lnTo>
                <a:close/>
              </a:path>
              <a:path w="266065" h="190500">
                <a:moveTo>
                  <a:pt x="265912" y="3175"/>
                </a:moveTo>
                <a:lnTo>
                  <a:pt x="227012" y="3175"/>
                </a:lnTo>
                <a:lnTo>
                  <a:pt x="201040" y="87249"/>
                </a:lnTo>
                <a:lnTo>
                  <a:pt x="199669" y="92837"/>
                </a:lnTo>
                <a:lnTo>
                  <a:pt x="198932" y="97536"/>
                </a:lnTo>
                <a:lnTo>
                  <a:pt x="230409" y="97536"/>
                </a:lnTo>
                <a:lnTo>
                  <a:pt x="265912" y="3175"/>
                </a:lnTo>
                <a:close/>
              </a:path>
            </a:pathLst>
          </a:custGeom>
          <a:solidFill>
            <a:srgbClr val="DDD9C3"/>
          </a:solidFill>
        </p:spPr>
        <p:txBody>
          <a:bodyPr wrap="square" lIns="0" tIns="0" rIns="0" bIns="0" rtlCol="0"/>
          <a:lstStyle/>
          <a:p>
            <a:endParaRPr sz="2400"/>
          </a:p>
        </p:txBody>
      </p:sp>
      <p:sp>
        <p:nvSpPr>
          <p:cNvPr id="12" name="object 12"/>
          <p:cNvSpPr/>
          <p:nvPr/>
        </p:nvSpPr>
        <p:spPr>
          <a:xfrm>
            <a:off x="908795" y="2253657"/>
            <a:ext cx="366741" cy="265684"/>
          </a:xfrm>
          <a:prstGeom prst="rect">
            <a:avLst/>
          </a:prstGeom>
          <a:blipFill>
            <a:blip r:embed="rId10" cstate="print"/>
            <a:stretch>
              <a:fillRect/>
            </a:stretch>
          </a:blipFill>
        </p:spPr>
        <p:txBody>
          <a:bodyPr wrap="square" lIns="0" tIns="0" rIns="0" bIns="0" rtlCol="0"/>
          <a:lstStyle/>
          <a:p>
            <a:endParaRPr sz="2400"/>
          </a:p>
        </p:txBody>
      </p:sp>
      <p:sp>
        <p:nvSpPr>
          <p:cNvPr id="13" name="object 13"/>
          <p:cNvSpPr/>
          <p:nvPr/>
        </p:nvSpPr>
        <p:spPr>
          <a:xfrm>
            <a:off x="1361441" y="2178303"/>
            <a:ext cx="1912111" cy="375920"/>
          </a:xfrm>
          <a:prstGeom prst="rect">
            <a:avLst/>
          </a:prstGeom>
          <a:blipFill>
            <a:blip r:embed="rId11" cstate="print"/>
            <a:stretch>
              <a:fillRect/>
            </a:stretch>
          </a:blipFill>
        </p:spPr>
        <p:txBody>
          <a:bodyPr wrap="square" lIns="0" tIns="0" rIns="0" bIns="0" rtlCol="0"/>
          <a:lstStyle/>
          <a:p>
            <a:endParaRPr sz="2400"/>
          </a:p>
        </p:txBody>
      </p:sp>
      <p:sp>
        <p:nvSpPr>
          <p:cNvPr id="14" name="object 14"/>
          <p:cNvSpPr/>
          <p:nvPr/>
        </p:nvSpPr>
        <p:spPr>
          <a:xfrm>
            <a:off x="1370398" y="2185923"/>
            <a:ext cx="1865900" cy="331893"/>
          </a:xfrm>
          <a:prstGeom prst="rect">
            <a:avLst/>
          </a:prstGeom>
          <a:blipFill>
            <a:blip r:embed="rId12" cstate="print"/>
            <a:stretch>
              <a:fillRect/>
            </a:stretch>
          </a:blipFill>
        </p:spPr>
        <p:txBody>
          <a:bodyPr wrap="square" lIns="0" tIns="0" rIns="0" bIns="0" rtlCol="0"/>
          <a:lstStyle/>
          <a:p>
            <a:endParaRPr sz="2400"/>
          </a:p>
        </p:txBody>
      </p:sp>
      <p:sp>
        <p:nvSpPr>
          <p:cNvPr id="15" name="object 15"/>
          <p:cNvSpPr/>
          <p:nvPr/>
        </p:nvSpPr>
        <p:spPr>
          <a:xfrm>
            <a:off x="3350768" y="2176273"/>
            <a:ext cx="158496" cy="300735"/>
          </a:xfrm>
          <a:prstGeom prst="rect">
            <a:avLst/>
          </a:prstGeom>
          <a:blipFill>
            <a:blip r:embed="rId13" cstate="print"/>
            <a:stretch>
              <a:fillRect/>
            </a:stretch>
          </a:blipFill>
        </p:spPr>
        <p:txBody>
          <a:bodyPr wrap="square" lIns="0" tIns="0" rIns="0" bIns="0" rtlCol="0"/>
          <a:lstStyle/>
          <a:p>
            <a:endParaRPr sz="2400"/>
          </a:p>
        </p:txBody>
      </p:sp>
      <p:sp>
        <p:nvSpPr>
          <p:cNvPr id="16" name="object 16"/>
          <p:cNvSpPr/>
          <p:nvPr/>
        </p:nvSpPr>
        <p:spPr>
          <a:xfrm>
            <a:off x="3358220" y="2184569"/>
            <a:ext cx="114977" cy="255185"/>
          </a:xfrm>
          <a:prstGeom prst="rect">
            <a:avLst/>
          </a:prstGeom>
          <a:blipFill>
            <a:blip r:embed="rId14" cstate="print"/>
            <a:stretch>
              <a:fillRect/>
            </a:stretch>
          </a:blipFill>
        </p:spPr>
        <p:txBody>
          <a:bodyPr wrap="square" lIns="0" tIns="0" rIns="0" bIns="0" rtlCol="0"/>
          <a:lstStyle/>
          <a:p>
            <a:endParaRPr sz="2400"/>
          </a:p>
        </p:txBody>
      </p:sp>
      <p:sp>
        <p:nvSpPr>
          <p:cNvPr id="17" name="object 17"/>
          <p:cNvSpPr/>
          <p:nvPr/>
        </p:nvSpPr>
        <p:spPr>
          <a:xfrm>
            <a:off x="295149" y="2609595"/>
            <a:ext cx="3791712" cy="3551936"/>
          </a:xfrm>
          <a:prstGeom prst="rect">
            <a:avLst/>
          </a:prstGeom>
          <a:blipFill>
            <a:blip r:embed="rId15" cstate="print"/>
            <a:stretch>
              <a:fillRect/>
            </a:stretch>
          </a:blipFill>
        </p:spPr>
        <p:txBody>
          <a:bodyPr wrap="square" lIns="0" tIns="0" rIns="0" bIns="0" rtlCol="0"/>
          <a:lstStyle/>
          <a:p>
            <a:endParaRPr sz="2400" dirty="0"/>
          </a:p>
        </p:txBody>
      </p:sp>
      <p:sp>
        <p:nvSpPr>
          <p:cNvPr id="19" name="object 19"/>
          <p:cNvSpPr/>
          <p:nvPr/>
        </p:nvSpPr>
        <p:spPr>
          <a:xfrm>
            <a:off x="8199120" y="1450849"/>
            <a:ext cx="3781552" cy="1198879"/>
          </a:xfrm>
          <a:prstGeom prst="rect">
            <a:avLst/>
          </a:prstGeom>
          <a:blipFill>
            <a:blip r:embed="rId16" cstate="print"/>
            <a:stretch>
              <a:fillRect/>
            </a:stretch>
          </a:blipFill>
        </p:spPr>
        <p:txBody>
          <a:bodyPr wrap="square" lIns="0" tIns="0" rIns="0" bIns="0" rtlCol="0"/>
          <a:lstStyle/>
          <a:p>
            <a:endParaRPr sz="2400"/>
          </a:p>
        </p:txBody>
      </p:sp>
      <p:sp>
        <p:nvSpPr>
          <p:cNvPr id="20" name="object 20"/>
          <p:cNvSpPr/>
          <p:nvPr/>
        </p:nvSpPr>
        <p:spPr>
          <a:xfrm>
            <a:off x="9225279" y="1521967"/>
            <a:ext cx="1662175" cy="906271"/>
          </a:xfrm>
          <a:prstGeom prst="rect">
            <a:avLst/>
          </a:prstGeom>
          <a:blipFill>
            <a:blip r:embed="rId17" cstate="print"/>
            <a:stretch>
              <a:fillRect/>
            </a:stretch>
          </a:blipFill>
        </p:spPr>
        <p:txBody>
          <a:bodyPr wrap="square" lIns="0" tIns="0" rIns="0" bIns="0" rtlCol="0"/>
          <a:lstStyle/>
          <a:p>
            <a:endParaRPr sz="2400"/>
          </a:p>
        </p:txBody>
      </p:sp>
      <p:sp>
        <p:nvSpPr>
          <p:cNvPr id="21" name="object 21"/>
          <p:cNvSpPr txBox="1"/>
          <p:nvPr/>
        </p:nvSpPr>
        <p:spPr>
          <a:xfrm>
            <a:off x="9463192" y="1626615"/>
            <a:ext cx="1157392" cy="509541"/>
          </a:xfrm>
          <a:prstGeom prst="rect">
            <a:avLst/>
          </a:prstGeom>
        </p:spPr>
        <p:txBody>
          <a:bodyPr vert="horz" wrap="square" lIns="0" tIns="16933" rIns="0" bIns="0" rtlCol="0">
            <a:spAutoFit/>
          </a:bodyPr>
          <a:lstStyle/>
          <a:p>
            <a:pPr marL="16933">
              <a:spcBef>
                <a:spcPts val="133"/>
              </a:spcBef>
            </a:pPr>
            <a:r>
              <a:rPr sz="3200" spc="-460" dirty="0">
                <a:solidFill>
                  <a:srgbClr val="FFFFFF"/>
                </a:solidFill>
                <a:latin typeface="Arial Black"/>
                <a:cs typeface="Arial Black"/>
              </a:rPr>
              <a:t>Vi</a:t>
            </a:r>
            <a:r>
              <a:rPr sz="3200" spc="-567" dirty="0">
                <a:solidFill>
                  <a:srgbClr val="FFFFFF"/>
                </a:solidFill>
                <a:latin typeface="Arial Black"/>
                <a:cs typeface="Arial Black"/>
              </a:rPr>
              <a:t>c</a:t>
            </a:r>
            <a:r>
              <a:rPr sz="3200" spc="-360" dirty="0">
                <a:solidFill>
                  <a:srgbClr val="FFFFFF"/>
                </a:solidFill>
                <a:latin typeface="Arial Black"/>
                <a:cs typeface="Arial Black"/>
              </a:rPr>
              <a:t>tim</a:t>
            </a:r>
            <a:endParaRPr sz="3200">
              <a:latin typeface="Arial Black"/>
              <a:cs typeface="Arial Black"/>
            </a:endParaRPr>
          </a:p>
        </p:txBody>
      </p:sp>
      <p:sp>
        <p:nvSpPr>
          <p:cNvPr id="22" name="object 22"/>
          <p:cNvSpPr/>
          <p:nvPr/>
        </p:nvSpPr>
        <p:spPr>
          <a:xfrm>
            <a:off x="8774175" y="2200657"/>
            <a:ext cx="235711" cy="270255"/>
          </a:xfrm>
          <a:prstGeom prst="rect">
            <a:avLst/>
          </a:prstGeom>
          <a:blipFill>
            <a:blip r:embed="rId18" cstate="print"/>
            <a:stretch>
              <a:fillRect/>
            </a:stretch>
          </a:blipFill>
        </p:spPr>
        <p:txBody>
          <a:bodyPr wrap="square" lIns="0" tIns="0" rIns="0" bIns="0" rtlCol="0"/>
          <a:lstStyle/>
          <a:p>
            <a:endParaRPr sz="2400"/>
          </a:p>
        </p:txBody>
      </p:sp>
      <p:sp>
        <p:nvSpPr>
          <p:cNvPr id="23" name="object 23"/>
          <p:cNvSpPr/>
          <p:nvPr/>
        </p:nvSpPr>
        <p:spPr>
          <a:xfrm>
            <a:off x="8789924" y="2215897"/>
            <a:ext cx="177800" cy="214207"/>
          </a:xfrm>
          <a:custGeom>
            <a:avLst/>
            <a:gdLst/>
            <a:ahLst/>
            <a:cxnLst/>
            <a:rect l="l" t="t" r="r" b="b"/>
            <a:pathLst>
              <a:path w="133350" h="160655">
                <a:moveTo>
                  <a:pt x="36067" y="0"/>
                </a:moveTo>
                <a:lnTo>
                  <a:pt x="0" y="0"/>
                </a:lnTo>
                <a:lnTo>
                  <a:pt x="0" y="160147"/>
                </a:lnTo>
                <a:lnTo>
                  <a:pt x="36067" y="160147"/>
                </a:lnTo>
                <a:lnTo>
                  <a:pt x="36067" y="81787"/>
                </a:lnTo>
                <a:lnTo>
                  <a:pt x="76345" y="81787"/>
                </a:lnTo>
                <a:lnTo>
                  <a:pt x="72389" y="76326"/>
                </a:lnTo>
                <a:lnTo>
                  <a:pt x="72854" y="75691"/>
                </a:lnTo>
                <a:lnTo>
                  <a:pt x="36067" y="75691"/>
                </a:lnTo>
                <a:lnTo>
                  <a:pt x="36067" y="0"/>
                </a:lnTo>
                <a:close/>
              </a:path>
              <a:path w="133350" h="160655">
                <a:moveTo>
                  <a:pt x="76345" y="81787"/>
                </a:moveTo>
                <a:lnTo>
                  <a:pt x="36575" y="81787"/>
                </a:lnTo>
                <a:lnTo>
                  <a:pt x="38480" y="86232"/>
                </a:lnTo>
                <a:lnTo>
                  <a:pt x="39877" y="89153"/>
                </a:lnTo>
                <a:lnTo>
                  <a:pt x="40893" y="90550"/>
                </a:lnTo>
                <a:lnTo>
                  <a:pt x="87502" y="160147"/>
                </a:lnTo>
                <a:lnTo>
                  <a:pt x="133096" y="160147"/>
                </a:lnTo>
                <a:lnTo>
                  <a:pt x="76345" y="81787"/>
                </a:lnTo>
                <a:close/>
              </a:path>
              <a:path w="133350" h="160655">
                <a:moveTo>
                  <a:pt x="128270" y="0"/>
                </a:moveTo>
                <a:lnTo>
                  <a:pt x="85216" y="0"/>
                </a:lnTo>
                <a:lnTo>
                  <a:pt x="41021" y="66801"/>
                </a:lnTo>
                <a:lnTo>
                  <a:pt x="38988" y="70612"/>
                </a:lnTo>
                <a:lnTo>
                  <a:pt x="37464" y="73660"/>
                </a:lnTo>
                <a:lnTo>
                  <a:pt x="36575" y="75691"/>
                </a:lnTo>
                <a:lnTo>
                  <a:pt x="72854" y="75691"/>
                </a:lnTo>
                <a:lnTo>
                  <a:pt x="128270" y="0"/>
                </a:lnTo>
                <a:close/>
              </a:path>
            </a:pathLst>
          </a:custGeom>
          <a:solidFill>
            <a:srgbClr val="DDD9C3"/>
          </a:solidFill>
        </p:spPr>
        <p:txBody>
          <a:bodyPr wrap="square" lIns="0" tIns="0" rIns="0" bIns="0" rtlCol="0"/>
          <a:lstStyle/>
          <a:p>
            <a:endParaRPr sz="2400"/>
          </a:p>
        </p:txBody>
      </p:sp>
      <p:sp>
        <p:nvSpPr>
          <p:cNvPr id="24" name="object 24"/>
          <p:cNvSpPr/>
          <p:nvPr/>
        </p:nvSpPr>
        <p:spPr>
          <a:xfrm>
            <a:off x="8789924" y="2215897"/>
            <a:ext cx="177800" cy="214207"/>
          </a:xfrm>
          <a:custGeom>
            <a:avLst/>
            <a:gdLst/>
            <a:ahLst/>
            <a:cxnLst/>
            <a:rect l="l" t="t" r="r" b="b"/>
            <a:pathLst>
              <a:path w="133350" h="160655">
                <a:moveTo>
                  <a:pt x="0" y="0"/>
                </a:moveTo>
                <a:lnTo>
                  <a:pt x="36067" y="0"/>
                </a:lnTo>
                <a:lnTo>
                  <a:pt x="36067" y="75691"/>
                </a:lnTo>
                <a:lnTo>
                  <a:pt x="36575" y="75691"/>
                </a:lnTo>
                <a:lnTo>
                  <a:pt x="37464" y="73660"/>
                </a:lnTo>
                <a:lnTo>
                  <a:pt x="38988" y="70612"/>
                </a:lnTo>
                <a:lnTo>
                  <a:pt x="41021" y="66801"/>
                </a:lnTo>
                <a:lnTo>
                  <a:pt x="85216" y="0"/>
                </a:lnTo>
                <a:lnTo>
                  <a:pt x="128270" y="0"/>
                </a:lnTo>
                <a:lnTo>
                  <a:pt x="72389" y="76326"/>
                </a:lnTo>
                <a:lnTo>
                  <a:pt x="133096" y="160147"/>
                </a:lnTo>
                <a:lnTo>
                  <a:pt x="87502" y="160147"/>
                </a:lnTo>
                <a:lnTo>
                  <a:pt x="40893" y="90550"/>
                </a:lnTo>
                <a:lnTo>
                  <a:pt x="39877" y="89153"/>
                </a:lnTo>
                <a:lnTo>
                  <a:pt x="38480" y="86232"/>
                </a:lnTo>
                <a:lnTo>
                  <a:pt x="36575" y="81787"/>
                </a:lnTo>
                <a:lnTo>
                  <a:pt x="36067" y="81787"/>
                </a:lnTo>
                <a:lnTo>
                  <a:pt x="36067" y="160147"/>
                </a:lnTo>
                <a:lnTo>
                  <a:pt x="0" y="160147"/>
                </a:lnTo>
                <a:lnTo>
                  <a:pt x="0" y="0"/>
                </a:lnTo>
                <a:close/>
              </a:path>
            </a:pathLst>
          </a:custGeom>
          <a:ln w="9144">
            <a:solidFill>
              <a:srgbClr val="7E7E7E"/>
            </a:solidFill>
          </a:ln>
        </p:spPr>
        <p:txBody>
          <a:bodyPr wrap="square" lIns="0" tIns="0" rIns="0" bIns="0" rtlCol="0"/>
          <a:lstStyle/>
          <a:p>
            <a:endParaRPr sz="2400"/>
          </a:p>
        </p:txBody>
      </p:sp>
      <p:sp>
        <p:nvSpPr>
          <p:cNvPr id="25" name="object 25"/>
          <p:cNvSpPr/>
          <p:nvPr/>
        </p:nvSpPr>
        <p:spPr>
          <a:xfrm>
            <a:off x="8957056" y="2257552"/>
            <a:ext cx="373888" cy="284480"/>
          </a:xfrm>
          <a:prstGeom prst="rect">
            <a:avLst/>
          </a:prstGeom>
          <a:blipFill>
            <a:blip r:embed="rId19" cstate="print"/>
            <a:stretch>
              <a:fillRect/>
            </a:stretch>
          </a:blipFill>
        </p:spPr>
        <p:txBody>
          <a:bodyPr wrap="square" lIns="0" tIns="0" rIns="0" bIns="0" rtlCol="0"/>
          <a:lstStyle/>
          <a:p>
            <a:endParaRPr sz="2400"/>
          </a:p>
        </p:txBody>
      </p:sp>
      <p:sp>
        <p:nvSpPr>
          <p:cNvPr id="26" name="object 26"/>
          <p:cNvSpPr/>
          <p:nvPr/>
        </p:nvSpPr>
        <p:spPr>
          <a:xfrm>
            <a:off x="8971280" y="2273301"/>
            <a:ext cx="319193" cy="227753"/>
          </a:xfrm>
          <a:custGeom>
            <a:avLst/>
            <a:gdLst/>
            <a:ahLst/>
            <a:cxnLst/>
            <a:rect l="l" t="t" r="r" b="b"/>
            <a:pathLst>
              <a:path w="239395" h="170814">
                <a:moveTo>
                  <a:pt x="57150" y="0"/>
                </a:moveTo>
                <a:lnTo>
                  <a:pt x="16510" y="16510"/>
                </a:lnTo>
                <a:lnTo>
                  <a:pt x="0" y="61722"/>
                </a:lnTo>
                <a:lnTo>
                  <a:pt x="952" y="74677"/>
                </a:lnTo>
                <a:lnTo>
                  <a:pt x="23699" y="111188"/>
                </a:lnTo>
                <a:lnTo>
                  <a:pt x="58293" y="119761"/>
                </a:lnTo>
                <a:lnTo>
                  <a:pt x="70365" y="119237"/>
                </a:lnTo>
                <a:lnTo>
                  <a:pt x="81248" y="117665"/>
                </a:lnTo>
                <a:lnTo>
                  <a:pt x="90939" y="115046"/>
                </a:lnTo>
                <a:lnTo>
                  <a:pt x="99441" y="111378"/>
                </a:lnTo>
                <a:lnTo>
                  <a:pt x="99441" y="94869"/>
                </a:lnTo>
                <a:lnTo>
                  <a:pt x="66294" y="94869"/>
                </a:lnTo>
                <a:lnTo>
                  <a:pt x="53248" y="93301"/>
                </a:lnTo>
                <a:lnTo>
                  <a:pt x="43656" y="88614"/>
                </a:lnTo>
                <a:lnTo>
                  <a:pt x="37540" y="80831"/>
                </a:lnTo>
                <a:lnTo>
                  <a:pt x="34925" y="69976"/>
                </a:lnTo>
                <a:lnTo>
                  <a:pt x="109474" y="69976"/>
                </a:lnTo>
                <a:lnTo>
                  <a:pt x="109474" y="55117"/>
                </a:lnTo>
                <a:lnTo>
                  <a:pt x="108989" y="48260"/>
                </a:lnTo>
                <a:lnTo>
                  <a:pt x="34671" y="48260"/>
                </a:lnTo>
                <a:lnTo>
                  <a:pt x="35560" y="41275"/>
                </a:lnTo>
                <a:lnTo>
                  <a:pt x="38100" y="35433"/>
                </a:lnTo>
                <a:lnTo>
                  <a:pt x="42291" y="30734"/>
                </a:lnTo>
                <a:lnTo>
                  <a:pt x="46355" y="26035"/>
                </a:lnTo>
                <a:lnTo>
                  <a:pt x="51308" y="23749"/>
                </a:lnTo>
                <a:lnTo>
                  <a:pt x="102227" y="23749"/>
                </a:lnTo>
                <a:lnTo>
                  <a:pt x="101812" y="22828"/>
                </a:lnTo>
                <a:lnTo>
                  <a:pt x="95885" y="14732"/>
                </a:lnTo>
                <a:lnTo>
                  <a:pt x="88314" y="8304"/>
                </a:lnTo>
                <a:lnTo>
                  <a:pt x="79327" y="3698"/>
                </a:lnTo>
                <a:lnTo>
                  <a:pt x="68935" y="926"/>
                </a:lnTo>
                <a:lnTo>
                  <a:pt x="57150" y="0"/>
                </a:lnTo>
                <a:close/>
              </a:path>
              <a:path w="239395" h="170814">
                <a:moveTo>
                  <a:pt x="99441" y="85851"/>
                </a:moveTo>
                <a:lnTo>
                  <a:pt x="92011" y="89779"/>
                </a:lnTo>
                <a:lnTo>
                  <a:pt x="84010" y="92598"/>
                </a:lnTo>
                <a:lnTo>
                  <a:pt x="75438" y="94299"/>
                </a:lnTo>
                <a:lnTo>
                  <a:pt x="66294" y="94869"/>
                </a:lnTo>
                <a:lnTo>
                  <a:pt x="99441" y="94869"/>
                </a:lnTo>
                <a:lnTo>
                  <a:pt x="99441" y="85851"/>
                </a:lnTo>
                <a:close/>
              </a:path>
              <a:path w="239395" h="170814">
                <a:moveTo>
                  <a:pt x="102227" y="23749"/>
                </a:moveTo>
                <a:lnTo>
                  <a:pt x="56896" y="23749"/>
                </a:lnTo>
                <a:lnTo>
                  <a:pt x="65637" y="25274"/>
                </a:lnTo>
                <a:lnTo>
                  <a:pt x="71866" y="29860"/>
                </a:lnTo>
                <a:lnTo>
                  <a:pt x="75594" y="37518"/>
                </a:lnTo>
                <a:lnTo>
                  <a:pt x="76835" y="48260"/>
                </a:lnTo>
                <a:lnTo>
                  <a:pt x="108989" y="48260"/>
                </a:lnTo>
                <a:lnTo>
                  <a:pt x="108618" y="43021"/>
                </a:lnTo>
                <a:lnTo>
                  <a:pt x="106060" y="32258"/>
                </a:lnTo>
                <a:lnTo>
                  <a:pt x="102227" y="23749"/>
                </a:lnTo>
                <a:close/>
              </a:path>
              <a:path w="239395" h="170814">
                <a:moveTo>
                  <a:pt x="121158" y="139700"/>
                </a:moveTo>
                <a:lnTo>
                  <a:pt x="121158" y="167766"/>
                </a:lnTo>
                <a:lnTo>
                  <a:pt x="126619" y="169799"/>
                </a:lnTo>
                <a:lnTo>
                  <a:pt x="133604" y="170687"/>
                </a:lnTo>
                <a:lnTo>
                  <a:pt x="142240" y="170687"/>
                </a:lnTo>
                <a:lnTo>
                  <a:pt x="158029" y="167903"/>
                </a:lnTo>
                <a:lnTo>
                  <a:pt x="171688" y="159559"/>
                </a:lnTo>
                <a:lnTo>
                  <a:pt x="183227" y="145667"/>
                </a:lnTo>
                <a:lnTo>
                  <a:pt x="184151" y="143763"/>
                </a:lnTo>
                <a:lnTo>
                  <a:pt x="130937" y="143763"/>
                </a:lnTo>
                <a:lnTo>
                  <a:pt x="125730" y="142494"/>
                </a:lnTo>
                <a:lnTo>
                  <a:pt x="121158" y="139700"/>
                </a:lnTo>
                <a:close/>
              </a:path>
              <a:path w="239395" h="170814">
                <a:moveTo>
                  <a:pt x="154050" y="2794"/>
                </a:moveTo>
                <a:lnTo>
                  <a:pt x="114935" y="2794"/>
                </a:lnTo>
                <a:lnTo>
                  <a:pt x="161417" y="116839"/>
                </a:lnTo>
                <a:lnTo>
                  <a:pt x="155321" y="130937"/>
                </a:lnTo>
                <a:lnTo>
                  <a:pt x="151765" y="139573"/>
                </a:lnTo>
                <a:lnTo>
                  <a:pt x="145415" y="143763"/>
                </a:lnTo>
                <a:lnTo>
                  <a:pt x="184151" y="143763"/>
                </a:lnTo>
                <a:lnTo>
                  <a:pt x="192659" y="126237"/>
                </a:lnTo>
                <a:lnTo>
                  <a:pt x="207244" y="87502"/>
                </a:lnTo>
                <a:lnTo>
                  <a:pt x="178435" y="87502"/>
                </a:lnTo>
                <a:lnTo>
                  <a:pt x="177673" y="81661"/>
                </a:lnTo>
                <a:lnTo>
                  <a:pt x="176657" y="76580"/>
                </a:lnTo>
                <a:lnTo>
                  <a:pt x="175387" y="72262"/>
                </a:lnTo>
                <a:lnTo>
                  <a:pt x="154050" y="2794"/>
                </a:lnTo>
                <a:close/>
              </a:path>
              <a:path w="239395" h="170814">
                <a:moveTo>
                  <a:pt x="239141" y="2794"/>
                </a:moveTo>
                <a:lnTo>
                  <a:pt x="204089" y="2794"/>
                </a:lnTo>
                <a:lnTo>
                  <a:pt x="182625" y="72516"/>
                </a:lnTo>
                <a:lnTo>
                  <a:pt x="180848" y="78232"/>
                </a:lnTo>
                <a:lnTo>
                  <a:pt x="179578" y="83185"/>
                </a:lnTo>
                <a:lnTo>
                  <a:pt x="178943" y="87502"/>
                </a:lnTo>
                <a:lnTo>
                  <a:pt x="207244" y="87502"/>
                </a:lnTo>
                <a:lnTo>
                  <a:pt x="239141" y="2794"/>
                </a:lnTo>
                <a:close/>
              </a:path>
            </a:pathLst>
          </a:custGeom>
          <a:solidFill>
            <a:srgbClr val="DDD9C3"/>
          </a:solidFill>
        </p:spPr>
        <p:txBody>
          <a:bodyPr wrap="square" lIns="0" tIns="0" rIns="0" bIns="0" rtlCol="0"/>
          <a:lstStyle/>
          <a:p>
            <a:endParaRPr sz="2400"/>
          </a:p>
        </p:txBody>
      </p:sp>
      <p:sp>
        <p:nvSpPr>
          <p:cNvPr id="27" name="object 27"/>
          <p:cNvSpPr/>
          <p:nvPr/>
        </p:nvSpPr>
        <p:spPr>
          <a:xfrm>
            <a:off x="9017509" y="2304965"/>
            <a:ext cx="56727" cy="33020"/>
          </a:xfrm>
          <a:custGeom>
            <a:avLst/>
            <a:gdLst/>
            <a:ahLst/>
            <a:cxnLst/>
            <a:rect l="l" t="t" r="r" b="b"/>
            <a:pathLst>
              <a:path w="42545" h="24764">
                <a:moveTo>
                  <a:pt x="22225" y="0"/>
                </a:moveTo>
                <a:lnTo>
                  <a:pt x="16637" y="0"/>
                </a:lnTo>
                <a:lnTo>
                  <a:pt x="11684" y="2286"/>
                </a:lnTo>
                <a:lnTo>
                  <a:pt x="7620" y="6985"/>
                </a:lnTo>
                <a:lnTo>
                  <a:pt x="3428" y="11684"/>
                </a:lnTo>
                <a:lnTo>
                  <a:pt x="889" y="17525"/>
                </a:lnTo>
                <a:lnTo>
                  <a:pt x="0" y="24511"/>
                </a:lnTo>
                <a:lnTo>
                  <a:pt x="42164" y="24511"/>
                </a:lnTo>
                <a:lnTo>
                  <a:pt x="40923" y="13769"/>
                </a:lnTo>
                <a:lnTo>
                  <a:pt x="37195" y="6111"/>
                </a:lnTo>
                <a:lnTo>
                  <a:pt x="30966" y="1525"/>
                </a:lnTo>
                <a:lnTo>
                  <a:pt x="22225" y="0"/>
                </a:lnTo>
                <a:close/>
              </a:path>
            </a:pathLst>
          </a:custGeom>
          <a:ln w="9144">
            <a:solidFill>
              <a:srgbClr val="7E7E7E"/>
            </a:solidFill>
          </a:ln>
        </p:spPr>
        <p:txBody>
          <a:bodyPr wrap="square" lIns="0" tIns="0" rIns="0" bIns="0" rtlCol="0"/>
          <a:lstStyle/>
          <a:p>
            <a:endParaRPr sz="2400"/>
          </a:p>
        </p:txBody>
      </p:sp>
      <p:sp>
        <p:nvSpPr>
          <p:cNvPr id="28" name="object 28"/>
          <p:cNvSpPr/>
          <p:nvPr/>
        </p:nvSpPr>
        <p:spPr>
          <a:xfrm>
            <a:off x="9124525" y="2277026"/>
            <a:ext cx="165947" cy="224367"/>
          </a:xfrm>
          <a:custGeom>
            <a:avLst/>
            <a:gdLst/>
            <a:ahLst/>
            <a:cxnLst/>
            <a:rect l="l" t="t" r="r" b="b"/>
            <a:pathLst>
              <a:path w="124459" h="168275">
                <a:moveTo>
                  <a:pt x="0" y="0"/>
                </a:moveTo>
                <a:lnTo>
                  <a:pt x="39115" y="0"/>
                </a:lnTo>
                <a:lnTo>
                  <a:pt x="60451" y="69468"/>
                </a:lnTo>
                <a:lnTo>
                  <a:pt x="61722" y="73786"/>
                </a:lnTo>
                <a:lnTo>
                  <a:pt x="62737" y="78866"/>
                </a:lnTo>
                <a:lnTo>
                  <a:pt x="63500" y="84708"/>
                </a:lnTo>
                <a:lnTo>
                  <a:pt x="64007" y="84708"/>
                </a:lnTo>
                <a:lnTo>
                  <a:pt x="64643" y="80390"/>
                </a:lnTo>
                <a:lnTo>
                  <a:pt x="65912" y="75437"/>
                </a:lnTo>
                <a:lnTo>
                  <a:pt x="67690" y="69722"/>
                </a:lnTo>
                <a:lnTo>
                  <a:pt x="89153" y="0"/>
                </a:lnTo>
                <a:lnTo>
                  <a:pt x="124205" y="0"/>
                </a:lnTo>
                <a:lnTo>
                  <a:pt x="77724" y="123443"/>
                </a:lnTo>
                <a:lnTo>
                  <a:pt x="68292" y="142873"/>
                </a:lnTo>
                <a:lnTo>
                  <a:pt x="56753" y="156765"/>
                </a:lnTo>
                <a:lnTo>
                  <a:pt x="43094" y="165109"/>
                </a:lnTo>
                <a:lnTo>
                  <a:pt x="27304" y="167893"/>
                </a:lnTo>
                <a:lnTo>
                  <a:pt x="18669" y="167893"/>
                </a:lnTo>
                <a:lnTo>
                  <a:pt x="11683" y="167004"/>
                </a:lnTo>
                <a:lnTo>
                  <a:pt x="6223" y="164972"/>
                </a:lnTo>
                <a:lnTo>
                  <a:pt x="6223" y="136905"/>
                </a:lnTo>
                <a:lnTo>
                  <a:pt x="10795" y="139700"/>
                </a:lnTo>
                <a:lnTo>
                  <a:pt x="16001" y="140969"/>
                </a:lnTo>
                <a:lnTo>
                  <a:pt x="21462" y="140969"/>
                </a:lnTo>
                <a:lnTo>
                  <a:pt x="30479" y="140969"/>
                </a:lnTo>
                <a:lnTo>
                  <a:pt x="36829" y="136778"/>
                </a:lnTo>
                <a:lnTo>
                  <a:pt x="40385" y="128142"/>
                </a:lnTo>
                <a:lnTo>
                  <a:pt x="46481" y="114045"/>
                </a:lnTo>
                <a:lnTo>
                  <a:pt x="0" y="0"/>
                </a:lnTo>
                <a:close/>
              </a:path>
            </a:pathLst>
          </a:custGeom>
          <a:ln w="9143">
            <a:solidFill>
              <a:srgbClr val="7E7E7E"/>
            </a:solidFill>
          </a:ln>
        </p:spPr>
        <p:txBody>
          <a:bodyPr wrap="square" lIns="0" tIns="0" rIns="0" bIns="0" rtlCol="0"/>
          <a:lstStyle/>
          <a:p>
            <a:endParaRPr sz="2400"/>
          </a:p>
        </p:txBody>
      </p:sp>
      <p:sp>
        <p:nvSpPr>
          <p:cNvPr id="29" name="object 29"/>
          <p:cNvSpPr/>
          <p:nvPr/>
        </p:nvSpPr>
        <p:spPr>
          <a:xfrm>
            <a:off x="8971280" y="2273300"/>
            <a:ext cx="146473" cy="160019"/>
          </a:xfrm>
          <a:custGeom>
            <a:avLst/>
            <a:gdLst/>
            <a:ahLst/>
            <a:cxnLst/>
            <a:rect l="l" t="t" r="r" b="b"/>
            <a:pathLst>
              <a:path w="109854" h="120014">
                <a:moveTo>
                  <a:pt x="57150" y="0"/>
                </a:moveTo>
                <a:lnTo>
                  <a:pt x="95885" y="14732"/>
                </a:lnTo>
                <a:lnTo>
                  <a:pt x="109474" y="55117"/>
                </a:lnTo>
                <a:lnTo>
                  <a:pt x="109474" y="69976"/>
                </a:lnTo>
                <a:lnTo>
                  <a:pt x="34925" y="69976"/>
                </a:lnTo>
                <a:lnTo>
                  <a:pt x="37540" y="80831"/>
                </a:lnTo>
                <a:lnTo>
                  <a:pt x="43656" y="88614"/>
                </a:lnTo>
                <a:lnTo>
                  <a:pt x="53248" y="93301"/>
                </a:lnTo>
                <a:lnTo>
                  <a:pt x="66294" y="94869"/>
                </a:lnTo>
                <a:lnTo>
                  <a:pt x="75438" y="94299"/>
                </a:lnTo>
                <a:lnTo>
                  <a:pt x="84010" y="92598"/>
                </a:lnTo>
                <a:lnTo>
                  <a:pt x="92011" y="89779"/>
                </a:lnTo>
                <a:lnTo>
                  <a:pt x="99441" y="85851"/>
                </a:lnTo>
                <a:lnTo>
                  <a:pt x="99441" y="111378"/>
                </a:lnTo>
                <a:lnTo>
                  <a:pt x="90939" y="115046"/>
                </a:lnTo>
                <a:lnTo>
                  <a:pt x="81248" y="117665"/>
                </a:lnTo>
                <a:lnTo>
                  <a:pt x="70365" y="119237"/>
                </a:lnTo>
                <a:lnTo>
                  <a:pt x="58293" y="119761"/>
                </a:lnTo>
                <a:lnTo>
                  <a:pt x="45190" y="118808"/>
                </a:lnTo>
                <a:lnTo>
                  <a:pt x="8572" y="96065"/>
                </a:lnTo>
                <a:lnTo>
                  <a:pt x="0" y="61722"/>
                </a:lnTo>
                <a:lnTo>
                  <a:pt x="1025" y="48192"/>
                </a:lnTo>
                <a:lnTo>
                  <a:pt x="25253" y="9269"/>
                </a:lnTo>
                <a:lnTo>
                  <a:pt x="45549" y="1025"/>
                </a:lnTo>
                <a:lnTo>
                  <a:pt x="57150" y="0"/>
                </a:lnTo>
                <a:close/>
              </a:path>
            </a:pathLst>
          </a:custGeom>
          <a:ln w="9144">
            <a:solidFill>
              <a:srgbClr val="7E7E7E"/>
            </a:solidFill>
          </a:ln>
        </p:spPr>
        <p:txBody>
          <a:bodyPr wrap="square" lIns="0" tIns="0" rIns="0" bIns="0" rtlCol="0"/>
          <a:lstStyle/>
          <a:p>
            <a:endParaRPr sz="2400"/>
          </a:p>
        </p:txBody>
      </p:sp>
      <p:sp>
        <p:nvSpPr>
          <p:cNvPr id="30" name="object 30"/>
          <p:cNvSpPr/>
          <p:nvPr/>
        </p:nvSpPr>
        <p:spPr>
          <a:xfrm>
            <a:off x="9369552" y="2196593"/>
            <a:ext cx="1723136" cy="345439"/>
          </a:xfrm>
          <a:prstGeom prst="rect">
            <a:avLst/>
          </a:prstGeom>
          <a:blipFill>
            <a:blip r:embed="rId20" cstate="print"/>
            <a:stretch>
              <a:fillRect/>
            </a:stretch>
          </a:blipFill>
        </p:spPr>
        <p:txBody>
          <a:bodyPr wrap="square" lIns="0" tIns="0" rIns="0" bIns="0" rtlCol="0"/>
          <a:lstStyle/>
          <a:p>
            <a:endParaRPr sz="2400"/>
          </a:p>
        </p:txBody>
      </p:sp>
      <p:sp>
        <p:nvSpPr>
          <p:cNvPr id="31" name="object 31"/>
          <p:cNvSpPr/>
          <p:nvPr/>
        </p:nvSpPr>
        <p:spPr>
          <a:xfrm>
            <a:off x="9378019" y="2206243"/>
            <a:ext cx="1679787" cy="299212"/>
          </a:xfrm>
          <a:prstGeom prst="rect">
            <a:avLst/>
          </a:prstGeom>
          <a:blipFill>
            <a:blip r:embed="rId21" cstate="print"/>
            <a:stretch>
              <a:fillRect/>
            </a:stretch>
          </a:blipFill>
        </p:spPr>
        <p:txBody>
          <a:bodyPr wrap="square" lIns="0" tIns="0" rIns="0" bIns="0" rtlCol="0"/>
          <a:lstStyle/>
          <a:p>
            <a:endParaRPr sz="2400"/>
          </a:p>
        </p:txBody>
      </p:sp>
      <p:sp>
        <p:nvSpPr>
          <p:cNvPr id="32" name="object 32"/>
          <p:cNvSpPr/>
          <p:nvPr/>
        </p:nvSpPr>
        <p:spPr>
          <a:xfrm>
            <a:off x="11141457" y="2196593"/>
            <a:ext cx="193039" cy="278383"/>
          </a:xfrm>
          <a:prstGeom prst="rect">
            <a:avLst/>
          </a:prstGeom>
          <a:blipFill>
            <a:blip r:embed="rId22" cstate="print"/>
            <a:stretch>
              <a:fillRect/>
            </a:stretch>
          </a:blipFill>
        </p:spPr>
        <p:txBody>
          <a:bodyPr wrap="square" lIns="0" tIns="0" rIns="0" bIns="0" rtlCol="0"/>
          <a:lstStyle/>
          <a:p>
            <a:endParaRPr sz="2400"/>
          </a:p>
        </p:txBody>
      </p:sp>
      <p:sp>
        <p:nvSpPr>
          <p:cNvPr id="33" name="object 33"/>
          <p:cNvSpPr/>
          <p:nvPr/>
        </p:nvSpPr>
        <p:spPr>
          <a:xfrm>
            <a:off x="11150261" y="2206244"/>
            <a:ext cx="148167" cy="232833"/>
          </a:xfrm>
          <a:prstGeom prst="rect">
            <a:avLst/>
          </a:prstGeom>
          <a:blipFill>
            <a:blip r:embed="rId23" cstate="print"/>
            <a:stretch>
              <a:fillRect/>
            </a:stretch>
          </a:blipFill>
        </p:spPr>
        <p:txBody>
          <a:bodyPr wrap="square" lIns="0" tIns="0" rIns="0" bIns="0" rtlCol="0"/>
          <a:lstStyle/>
          <a:p>
            <a:endParaRPr sz="2400"/>
          </a:p>
        </p:txBody>
      </p:sp>
      <p:sp>
        <p:nvSpPr>
          <p:cNvPr id="34" name="object 34"/>
          <p:cNvSpPr/>
          <p:nvPr/>
        </p:nvSpPr>
        <p:spPr>
          <a:xfrm>
            <a:off x="4242815" y="1450849"/>
            <a:ext cx="3781552" cy="1198879"/>
          </a:xfrm>
          <a:prstGeom prst="rect">
            <a:avLst/>
          </a:prstGeom>
          <a:blipFill>
            <a:blip r:embed="rId24" cstate="print"/>
            <a:stretch>
              <a:fillRect/>
            </a:stretch>
          </a:blipFill>
        </p:spPr>
        <p:txBody>
          <a:bodyPr wrap="square" lIns="0" tIns="0" rIns="0" bIns="0" rtlCol="0"/>
          <a:lstStyle/>
          <a:p>
            <a:endParaRPr sz="2400"/>
          </a:p>
        </p:txBody>
      </p:sp>
      <p:sp>
        <p:nvSpPr>
          <p:cNvPr id="35" name="object 35"/>
          <p:cNvSpPr/>
          <p:nvPr/>
        </p:nvSpPr>
        <p:spPr>
          <a:xfrm>
            <a:off x="4915407" y="1521967"/>
            <a:ext cx="2479039" cy="906271"/>
          </a:xfrm>
          <a:prstGeom prst="rect">
            <a:avLst/>
          </a:prstGeom>
          <a:blipFill>
            <a:blip r:embed="rId25" cstate="print"/>
            <a:stretch>
              <a:fillRect/>
            </a:stretch>
          </a:blipFill>
        </p:spPr>
        <p:txBody>
          <a:bodyPr wrap="square" lIns="0" tIns="0" rIns="0" bIns="0" rtlCol="0"/>
          <a:lstStyle/>
          <a:p>
            <a:endParaRPr sz="2400"/>
          </a:p>
        </p:txBody>
      </p:sp>
      <p:sp>
        <p:nvSpPr>
          <p:cNvPr id="36" name="object 36"/>
          <p:cNvSpPr txBox="1"/>
          <p:nvPr/>
        </p:nvSpPr>
        <p:spPr>
          <a:xfrm>
            <a:off x="5152812" y="1626615"/>
            <a:ext cx="1859280" cy="509541"/>
          </a:xfrm>
          <a:prstGeom prst="rect">
            <a:avLst/>
          </a:prstGeom>
        </p:spPr>
        <p:txBody>
          <a:bodyPr vert="horz" wrap="square" lIns="0" tIns="16933" rIns="0" bIns="0" rtlCol="0">
            <a:spAutoFit/>
          </a:bodyPr>
          <a:lstStyle/>
          <a:p>
            <a:pPr marL="16933">
              <a:spcBef>
                <a:spcPts val="133"/>
              </a:spcBef>
            </a:pPr>
            <a:r>
              <a:rPr sz="3200" spc="-413" dirty="0">
                <a:solidFill>
                  <a:srgbClr val="FFFFFF"/>
                </a:solidFill>
                <a:latin typeface="Arial Black"/>
                <a:cs typeface="Arial Black"/>
              </a:rPr>
              <a:t>Consumer</a:t>
            </a:r>
            <a:endParaRPr sz="3200">
              <a:latin typeface="Arial Black"/>
              <a:cs typeface="Arial Black"/>
            </a:endParaRPr>
          </a:p>
        </p:txBody>
      </p:sp>
      <p:sp>
        <p:nvSpPr>
          <p:cNvPr id="37" name="object 37"/>
          <p:cNvSpPr/>
          <p:nvPr/>
        </p:nvSpPr>
        <p:spPr>
          <a:xfrm>
            <a:off x="4817871" y="2200657"/>
            <a:ext cx="235712" cy="270255"/>
          </a:xfrm>
          <a:prstGeom prst="rect">
            <a:avLst/>
          </a:prstGeom>
          <a:blipFill>
            <a:blip r:embed="rId26" cstate="print"/>
            <a:stretch>
              <a:fillRect/>
            </a:stretch>
          </a:blipFill>
        </p:spPr>
        <p:txBody>
          <a:bodyPr wrap="square" lIns="0" tIns="0" rIns="0" bIns="0" rtlCol="0"/>
          <a:lstStyle/>
          <a:p>
            <a:endParaRPr sz="2400"/>
          </a:p>
        </p:txBody>
      </p:sp>
      <p:sp>
        <p:nvSpPr>
          <p:cNvPr id="38" name="object 38"/>
          <p:cNvSpPr/>
          <p:nvPr/>
        </p:nvSpPr>
        <p:spPr>
          <a:xfrm>
            <a:off x="4833788" y="2215897"/>
            <a:ext cx="177800" cy="214207"/>
          </a:xfrm>
          <a:custGeom>
            <a:avLst/>
            <a:gdLst/>
            <a:ahLst/>
            <a:cxnLst/>
            <a:rect l="l" t="t" r="r" b="b"/>
            <a:pathLst>
              <a:path w="133350" h="160655">
                <a:moveTo>
                  <a:pt x="36068" y="0"/>
                </a:moveTo>
                <a:lnTo>
                  <a:pt x="0" y="0"/>
                </a:lnTo>
                <a:lnTo>
                  <a:pt x="0" y="160147"/>
                </a:lnTo>
                <a:lnTo>
                  <a:pt x="36068" y="160147"/>
                </a:lnTo>
                <a:lnTo>
                  <a:pt x="36068" y="81787"/>
                </a:lnTo>
                <a:lnTo>
                  <a:pt x="76463" y="81787"/>
                </a:lnTo>
                <a:lnTo>
                  <a:pt x="72517" y="76326"/>
                </a:lnTo>
                <a:lnTo>
                  <a:pt x="72980" y="75691"/>
                </a:lnTo>
                <a:lnTo>
                  <a:pt x="36068" y="75691"/>
                </a:lnTo>
                <a:lnTo>
                  <a:pt x="36068" y="0"/>
                </a:lnTo>
                <a:close/>
              </a:path>
              <a:path w="133350" h="160655">
                <a:moveTo>
                  <a:pt x="76463" y="81787"/>
                </a:moveTo>
                <a:lnTo>
                  <a:pt x="36703" y="81787"/>
                </a:lnTo>
                <a:lnTo>
                  <a:pt x="38608" y="86232"/>
                </a:lnTo>
                <a:lnTo>
                  <a:pt x="40005" y="89153"/>
                </a:lnTo>
                <a:lnTo>
                  <a:pt x="40894" y="90550"/>
                </a:lnTo>
                <a:lnTo>
                  <a:pt x="87503" y="160147"/>
                </a:lnTo>
                <a:lnTo>
                  <a:pt x="133096" y="160147"/>
                </a:lnTo>
                <a:lnTo>
                  <a:pt x="76463" y="81787"/>
                </a:lnTo>
                <a:close/>
              </a:path>
              <a:path w="133350" h="160655">
                <a:moveTo>
                  <a:pt x="128270" y="0"/>
                </a:moveTo>
                <a:lnTo>
                  <a:pt x="85344" y="0"/>
                </a:lnTo>
                <a:lnTo>
                  <a:pt x="41148" y="66801"/>
                </a:lnTo>
                <a:lnTo>
                  <a:pt x="38988" y="70612"/>
                </a:lnTo>
                <a:lnTo>
                  <a:pt x="37592" y="73660"/>
                </a:lnTo>
                <a:lnTo>
                  <a:pt x="36703" y="75691"/>
                </a:lnTo>
                <a:lnTo>
                  <a:pt x="72980" y="75691"/>
                </a:lnTo>
                <a:lnTo>
                  <a:pt x="128270" y="0"/>
                </a:lnTo>
                <a:close/>
              </a:path>
            </a:pathLst>
          </a:custGeom>
          <a:solidFill>
            <a:srgbClr val="DDD9C3"/>
          </a:solidFill>
        </p:spPr>
        <p:txBody>
          <a:bodyPr wrap="square" lIns="0" tIns="0" rIns="0" bIns="0" rtlCol="0"/>
          <a:lstStyle/>
          <a:p>
            <a:endParaRPr sz="2400"/>
          </a:p>
        </p:txBody>
      </p:sp>
      <p:sp>
        <p:nvSpPr>
          <p:cNvPr id="39" name="object 39"/>
          <p:cNvSpPr/>
          <p:nvPr/>
        </p:nvSpPr>
        <p:spPr>
          <a:xfrm>
            <a:off x="4833788" y="2215897"/>
            <a:ext cx="177800" cy="214207"/>
          </a:xfrm>
          <a:custGeom>
            <a:avLst/>
            <a:gdLst/>
            <a:ahLst/>
            <a:cxnLst/>
            <a:rect l="l" t="t" r="r" b="b"/>
            <a:pathLst>
              <a:path w="133350" h="160655">
                <a:moveTo>
                  <a:pt x="0" y="0"/>
                </a:moveTo>
                <a:lnTo>
                  <a:pt x="36068" y="0"/>
                </a:lnTo>
                <a:lnTo>
                  <a:pt x="36068" y="75691"/>
                </a:lnTo>
                <a:lnTo>
                  <a:pt x="36703" y="75691"/>
                </a:lnTo>
                <a:lnTo>
                  <a:pt x="37592" y="73660"/>
                </a:lnTo>
                <a:lnTo>
                  <a:pt x="38988" y="70612"/>
                </a:lnTo>
                <a:lnTo>
                  <a:pt x="41148" y="66801"/>
                </a:lnTo>
                <a:lnTo>
                  <a:pt x="85344" y="0"/>
                </a:lnTo>
                <a:lnTo>
                  <a:pt x="128270" y="0"/>
                </a:lnTo>
                <a:lnTo>
                  <a:pt x="72517" y="76326"/>
                </a:lnTo>
                <a:lnTo>
                  <a:pt x="133096" y="160147"/>
                </a:lnTo>
                <a:lnTo>
                  <a:pt x="87503" y="160147"/>
                </a:lnTo>
                <a:lnTo>
                  <a:pt x="40894" y="90550"/>
                </a:lnTo>
                <a:lnTo>
                  <a:pt x="40005" y="89153"/>
                </a:lnTo>
                <a:lnTo>
                  <a:pt x="38608" y="86232"/>
                </a:lnTo>
                <a:lnTo>
                  <a:pt x="36703" y="81787"/>
                </a:lnTo>
                <a:lnTo>
                  <a:pt x="36068" y="81787"/>
                </a:lnTo>
                <a:lnTo>
                  <a:pt x="36068" y="160147"/>
                </a:lnTo>
                <a:lnTo>
                  <a:pt x="0" y="160147"/>
                </a:lnTo>
                <a:lnTo>
                  <a:pt x="0" y="0"/>
                </a:lnTo>
                <a:close/>
              </a:path>
            </a:pathLst>
          </a:custGeom>
          <a:ln w="9144">
            <a:solidFill>
              <a:srgbClr val="7E7E7E"/>
            </a:solidFill>
          </a:ln>
        </p:spPr>
        <p:txBody>
          <a:bodyPr wrap="square" lIns="0" tIns="0" rIns="0" bIns="0" rtlCol="0"/>
          <a:lstStyle/>
          <a:p>
            <a:endParaRPr sz="2400"/>
          </a:p>
        </p:txBody>
      </p:sp>
      <p:sp>
        <p:nvSpPr>
          <p:cNvPr id="40" name="object 40"/>
          <p:cNvSpPr/>
          <p:nvPr/>
        </p:nvSpPr>
        <p:spPr>
          <a:xfrm>
            <a:off x="5000753" y="2257552"/>
            <a:ext cx="375919" cy="284480"/>
          </a:xfrm>
          <a:prstGeom prst="rect">
            <a:avLst/>
          </a:prstGeom>
          <a:blipFill>
            <a:blip r:embed="rId27" cstate="print"/>
            <a:stretch>
              <a:fillRect/>
            </a:stretch>
          </a:blipFill>
        </p:spPr>
        <p:txBody>
          <a:bodyPr wrap="square" lIns="0" tIns="0" rIns="0" bIns="0" rtlCol="0"/>
          <a:lstStyle/>
          <a:p>
            <a:endParaRPr sz="2400"/>
          </a:p>
        </p:txBody>
      </p:sp>
      <p:sp>
        <p:nvSpPr>
          <p:cNvPr id="41" name="object 41"/>
          <p:cNvSpPr/>
          <p:nvPr/>
        </p:nvSpPr>
        <p:spPr>
          <a:xfrm>
            <a:off x="5015146" y="2273301"/>
            <a:ext cx="319193" cy="227753"/>
          </a:xfrm>
          <a:custGeom>
            <a:avLst/>
            <a:gdLst/>
            <a:ahLst/>
            <a:cxnLst/>
            <a:rect l="l" t="t" r="r" b="b"/>
            <a:pathLst>
              <a:path w="239395" h="170814">
                <a:moveTo>
                  <a:pt x="57150" y="0"/>
                </a:moveTo>
                <a:lnTo>
                  <a:pt x="16637" y="16510"/>
                </a:lnTo>
                <a:lnTo>
                  <a:pt x="0" y="61722"/>
                </a:lnTo>
                <a:lnTo>
                  <a:pt x="972" y="74677"/>
                </a:lnTo>
                <a:lnTo>
                  <a:pt x="23770" y="111188"/>
                </a:lnTo>
                <a:lnTo>
                  <a:pt x="58292" y="119761"/>
                </a:lnTo>
                <a:lnTo>
                  <a:pt x="70367" y="119237"/>
                </a:lnTo>
                <a:lnTo>
                  <a:pt x="81264" y="117665"/>
                </a:lnTo>
                <a:lnTo>
                  <a:pt x="90993" y="115046"/>
                </a:lnTo>
                <a:lnTo>
                  <a:pt x="99567" y="111378"/>
                </a:lnTo>
                <a:lnTo>
                  <a:pt x="99567" y="94869"/>
                </a:lnTo>
                <a:lnTo>
                  <a:pt x="66420" y="94869"/>
                </a:lnTo>
                <a:lnTo>
                  <a:pt x="53322" y="93301"/>
                </a:lnTo>
                <a:lnTo>
                  <a:pt x="43735" y="88614"/>
                </a:lnTo>
                <a:lnTo>
                  <a:pt x="37649" y="80831"/>
                </a:lnTo>
                <a:lnTo>
                  <a:pt x="35051" y="69976"/>
                </a:lnTo>
                <a:lnTo>
                  <a:pt x="109600" y="69976"/>
                </a:lnTo>
                <a:lnTo>
                  <a:pt x="109600" y="55117"/>
                </a:lnTo>
                <a:lnTo>
                  <a:pt x="109114" y="48260"/>
                </a:lnTo>
                <a:lnTo>
                  <a:pt x="34798" y="48260"/>
                </a:lnTo>
                <a:lnTo>
                  <a:pt x="35687" y="41275"/>
                </a:lnTo>
                <a:lnTo>
                  <a:pt x="38226" y="35433"/>
                </a:lnTo>
                <a:lnTo>
                  <a:pt x="42290" y="30734"/>
                </a:lnTo>
                <a:lnTo>
                  <a:pt x="46481" y="26035"/>
                </a:lnTo>
                <a:lnTo>
                  <a:pt x="51307" y="23749"/>
                </a:lnTo>
                <a:lnTo>
                  <a:pt x="102304" y="23749"/>
                </a:lnTo>
                <a:lnTo>
                  <a:pt x="101885" y="22828"/>
                </a:lnTo>
                <a:lnTo>
                  <a:pt x="95885" y="14732"/>
                </a:lnTo>
                <a:lnTo>
                  <a:pt x="88332" y="8304"/>
                </a:lnTo>
                <a:lnTo>
                  <a:pt x="79375" y="3698"/>
                </a:lnTo>
                <a:lnTo>
                  <a:pt x="68988" y="926"/>
                </a:lnTo>
                <a:lnTo>
                  <a:pt x="57150" y="0"/>
                </a:lnTo>
                <a:close/>
              </a:path>
              <a:path w="239395" h="170814">
                <a:moveTo>
                  <a:pt x="99567" y="85851"/>
                </a:moveTo>
                <a:lnTo>
                  <a:pt x="92138" y="89779"/>
                </a:lnTo>
                <a:lnTo>
                  <a:pt x="84137" y="92598"/>
                </a:lnTo>
                <a:lnTo>
                  <a:pt x="75564" y="94299"/>
                </a:lnTo>
                <a:lnTo>
                  <a:pt x="66420" y="94869"/>
                </a:lnTo>
                <a:lnTo>
                  <a:pt x="99567" y="94869"/>
                </a:lnTo>
                <a:lnTo>
                  <a:pt x="99567" y="85851"/>
                </a:lnTo>
                <a:close/>
              </a:path>
              <a:path w="239395" h="170814">
                <a:moveTo>
                  <a:pt x="102304" y="23749"/>
                </a:moveTo>
                <a:lnTo>
                  <a:pt x="57023" y="23749"/>
                </a:lnTo>
                <a:lnTo>
                  <a:pt x="65690" y="25274"/>
                </a:lnTo>
                <a:lnTo>
                  <a:pt x="71881" y="29860"/>
                </a:lnTo>
                <a:lnTo>
                  <a:pt x="75596" y="37518"/>
                </a:lnTo>
                <a:lnTo>
                  <a:pt x="76835" y="48260"/>
                </a:lnTo>
                <a:lnTo>
                  <a:pt x="109114" y="48260"/>
                </a:lnTo>
                <a:lnTo>
                  <a:pt x="108743" y="43021"/>
                </a:lnTo>
                <a:lnTo>
                  <a:pt x="106171" y="32258"/>
                </a:lnTo>
                <a:lnTo>
                  <a:pt x="102304" y="23749"/>
                </a:lnTo>
                <a:close/>
              </a:path>
              <a:path w="239395" h="170814">
                <a:moveTo>
                  <a:pt x="121157" y="139700"/>
                </a:moveTo>
                <a:lnTo>
                  <a:pt x="121157" y="167766"/>
                </a:lnTo>
                <a:lnTo>
                  <a:pt x="126618" y="169799"/>
                </a:lnTo>
                <a:lnTo>
                  <a:pt x="133730" y="170687"/>
                </a:lnTo>
                <a:lnTo>
                  <a:pt x="142239" y="170687"/>
                </a:lnTo>
                <a:lnTo>
                  <a:pt x="158047" y="167903"/>
                </a:lnTo>
                <a:lnTo>
                  <a:pt x="171735" y="159559"/>
                </a:lnTo>
                <a:lnTo>
                  <a:pt x="183280" y="145667"/>
                </a:lnTo>
                <a:lnTo>
                  <a:pt x="184199" y="143763"/>
                </a:lnTo>
                <a:lnTo>
                  <a:pt x="130937" y="143763"/>
                </a:lnTo>
                <a:lnTo>
                  <a:pt x="125856" y="142494"/>
                </a:lnTo>
                <a:lnTo>
                  <a:pt x="121157" y="139700"/>
                </a:lnTo>
                <a:close/>
              </a:path>
              <a:path w="239395" h="170814">
                <a:moveTo>
                  <a:pt x="154050" y="2794"/>
                </a:moveTo>
                <a:lnTo>
                  <a:pt x="115062" y="2794"/>
                </a:lnTo>
                <a:lnTo>
                  <a:pt x="161416" y="116839"/>
                </a:lnTo>
                <a:lnTo>
                  <a:pt x="155448" y="130937"/>
                </a:lnTo>
                <a:lnTo>
                  <a:pt x="151891" y="139573"/>
                </a:lnTo>
                <a:lnTo>
                  <a:pt x="145541" y="143763"/>
                </a:lnTo>
                <a:lnTo>
                  <a:pt x="184199" y="143763"/>
                </a:lnTo>
                <a:lnTo>
                  <a:pt x="192658" y="126237"/>
                </a:lnTo>
                <a:lnTo>
                  <a:pt x="207244" y="87502"/>
                </a:lnTo>
                <a:lnTo>
                  <a:pt x="178562" y="87502"/>
                </a:lnTo>
                <a:lnTo>
                  <a:pt x="177800" y="81661"/>
                </a:lnTo>
                <a:lnTo>
                  <a:pt x="176783" y="76580"/>
                </a:lnTo>
                <a:lnTo>
                  <a:pt x="175387" y="72262"/>
                </a:lnTo>
                <a:lnTo>
                  <a:pt x="154050" y="2794"/>
                </a:lnTo>
                <a:close/>
              </a:path>
              <a:path w="239395" h="170814">
                <a:moveTo>
                  <a:pt x="239140" y="2794"/>
                </a:moveTo>
                <a:lnTo>
                  <a:pt x="204215" y="2794"/>
                </a:lnTo>
                <a:lnTo>
                  <a:pt x="180848" y="78232"/>
                </a:lnTo>
                <a:lnTo>
                  <a:pt x="179704" y="83185"/>
                </a:lnTo>
                <a:lnTo>
                  <a:pt x="178942" y="87502"/>
                </a:lnTo>
                <a:lnTo>
                  <a:pt x="207244" y="87502"/>
                </a:lnTo>
                <a:lnTo>
                  <a:pt x="239140" y="2794"/>
                </a:lnTo>
                <a:close/>
              </a:path>
            </a:pathLst>
          </a:custGeom>
          <a:solidFill>
            <a:srgbClr val="DDD9C3"/>
          </a:solidFill>
        </p:spPr>
        <p:txBody>
          <a:bodyPr wrap="square" lIns="0" tIns="0" rIns="0" bIns="0" rtlCol="0"/>
          <a:lstStyle/>
          <a:p>
            <a:endParaRPr sz="2400"/>
          </a:p>
        </p:txBody>
      </p:sp>
      <p:sp>
        <p:nvSpPr>
          <p:cNvPr id="42" name="object 42"/>
          <p:cNvSpPr/>
          <p:nvPr/>
        </p:nvSpPr>
        <p:spPr>
          <a:xfrm>
            <a:off x="5061543" y="2304965"/>
            <a:ext cx="56727" cy="33020"/>
          </a:xfrm>
          <a:custGeom>
            <a:avLst/>
            <a:gdLst/>
            <a:ahLst/>
            <a:cxnLst/>
            <a:rect l="l" t="t" r="r" b="b"/>
            <a:pathLst>
              <a:path w="42545" h="24764">
                <a:moveTo>
                  <a:pt x="22225" y="0"/>
                </a:moveTo>
                <a:lnTo>
                  <a:pt x="16509" y="0"/>
                </a:lnTo>
                <a:lnTo>
                  <a:pt x="11683" y="2286"/>
                </a:lnTo>
                <a:lnTo>
                  <a:pt x="7492" y="6985"/>
                </a:lnTo>
                <a:lnTo>
                  <a:pt x="3428" y="11684"/>
                </a:lnTo>
                <a:lnTo>
                  <a:pt x="888" y="17525"/>
                </a:lnTo>
                <a:lnTo>
                  <a:pt x="0" y="24511"/>
                </a:lnTo>
                <a:lnTo>
                  <a:pt x="42037" y="24511"/>
                </a:lnTo>
                <a:lnTo>
                  <a:pt x="40798" y="13769"/>
                </a:lnTo>
                <a:lnTo>
                  <a:pt x="37083" y="6111"/>
                </a:lnTo>
                <a:lnTo>
                  <a:pt x="30892" y="1525"/>
                </a:lnTo>
                <a:lnTo>
                  <a:pt x="22225" y="0"/>
                </a:lnTo>
                <a:close/>
              </a:path>
            </a:pathLst>
          </a:custGeom>
          <a:ln w="9144">
            <a:solidFill>
              <a:srgbClr val="7E7E7E"/>
            </a:solidFill>
          </a:ln>
        </p:spPr>
        <p:txBody>
          <a:bodyPr wrap="square" lIns="0" tIns="0" rIns="0" bIns="0" rtlCol="0"/>
          <a:lstStyle/>
          <a:p>
            <a:endParaRPr sz="2400"/>
          </a:p>
        </p:txBody>
      </p:sp>
      <p:sp>
        <p:nvSpPr>
          <p:cNvPr id="43" name="object 43"/>
          <p:cNvSpPr/>
          <p:nvPr/>
        </p:nvSpPr>
        <p:spPr>
          <a:xfrm>
            <a:off x="5168561" y="2277026"/>
            <a:ext cx="165947" cy="224367"/>
          </a:xfrm>
          <a:custGeom>
            <a:avLst/>
            <a:gdLst/>
            <a:ahLst/>
            <a:cxnLst/>
            <a:rect l="l" t="t" r="r" b="b"/>
            <a:pathLst>
              <a:path w="124460" h="168275">
                <a:moveTo>
                  <a:pt x="0" y="0"/>
                </a:moveTo>
                <a:lnTo>
                  <a:pt x="38988" y="0"/>
                </a:lnTo>
                <a:lnTo>
                  <a:pt x="60325" y="69468"/>
                </a:lnTo>
                <a:lnTo>
                  <a:pt x="61721" y="73786"/>
                </a:lnTo>
                <a:lnTo>
                  <a:pt x="62737" y="78866"/>
                </a:lnTo>
                <a:lnTo>
                  <a:pt x="63500" y="84708"/>
                </a:lnTo>
                <a:lnTo>
                  <a:pt x="63880" y="84708"/>
                </a:lnTo>
                <a:lnTo>
                  <a:pt x="64642" y="80390"/>
                </a:lnTo>
                <a:lnTo>
                  <a:pt x="65786" y="75437"/>
                </a:lnTo>
                <a:lnTo>
                  <a:pt x="67563" y="69722"/>
                </a:lnTo>
                <a:lnTo>
                  <a:pt x="89153" y="0"/>
                </a:lnTo>
                <a:lnTo>
                  <a:pt x="124078" y="0"/>
                </a:lnTo>
                <a:lnTo>
                  <a:pt x="77596" y="123443"/>
                </a:lnTo>
                <a:lnTo>
                  <a:pt x="68218" y="142873"/>
                </a:lnTo>
                <a:lnTo>
                  <a:pt x="56673" y="156765"/>
                </a:lnTo>
                <a:lnTo>
                  <a:pt x="42985" y="165109"/>
                </a:lnTo>
                <a:lnTo>
                  <a:pt x="27177" y="167893"/>
                </a:lnTo>
                <a:lnTo>
                  <a:pt x="18668" y="167893"/>
                </a:lnTo>
                <a:lnTo>
                  <a:pt x="11556" y="167004"/>
                </a:lnTo>
                <a:lnTo>
                  <a:pt x="6095" y="164972"/>
                </a:lnTo>
                <a:lnTo>
                  <a:pt x="6095" y="136905"/>
                </a:lnTo>
                <a:lnTo>
                  <a:pt x="10794" y="139700"/>
                </a:lnTo>
                <a:lnTo>
                  <a:pt x="15875" y="140969"/>
                </a:lnTo>
                <a:lnTo>
                  <a:pt x="21336" y="140969"/>
                </a:lnTo>
                <a:lnTo>
                  <a:pt x="30479" y="140969"/>
                </a:lnTo>
                <a:lnTo>
                  <a:pt x="36829" y="136778"/>
                </a:lnTo>
                <a:lnTo>
                  <a:pt x="40386" y="128142"/>
                </a:lnTo>
                <a:lnTo>
                  <a:pt x="46354" y="114045"/>
                </a:lnTo>
                <a:lnTo>
                  <a:pt x="0" y="0"/>
                </a:lnTo>
                <a:close/>
              </a:path>
            </a:pathLst>
          </a:custGeom>
          <a:ln w="9144">
            <a:solidFill>
              <a:srgbClr val="7E7E7E"/>
            </a:solidFill>
          </a:ln>
        </p:spPr>
        <p:txBody>
          <a:bodyPr wrap="square" lIns="0" tIns="0" rIns="0" bIns="0" rtlCol="0"/>
          <a:lstStyle/>
          <a:p>
            <a:endParaRPr sz="2400"/>
          </a:p>
        </p:txBody>
      </p:sp>
      <p:sp>
        <p:nvSpPr>
          <p:cNvPr id="44" name="object 44"/>
          <p:cNvSpPr/>
          <p:nvPr/>
        </p:nvSpPr>
        <p:spPr>
          <a:xfrm>
            <a:off x="5015146" y="2273300"/>
            <a:ext cx="146473" cy="160019"/>
          </a:xfrm>
          <a:custGeom>
            <a:avLst/>
            <a:gdLst/>
            <a:ahLst/>
            <a:cxnLst/>
            <a:rect l="l" t="t" r="r" b="b"/>
            <a:pathLst>
              <a:path w="109854" h="120014">
                <a:moveTo>
                  <a:pt x="57150" y="0"/>
                </a:moveTo>
                <a:lnTo>
                  <a:pt x="95885" y="14732"/>
                </a:lnTo>
                <a:lnTo>
                  <a:pt x="109600" y="55117"/>
                </a:lnTo>
                <a:lnTo>
                  <a:pt x="109600" y="69976"/>
                </a:lnTo>
                <a:lnTo>
                  <a:pt x="35051" y="69976"/>
                </a:lnTo>
                <a:lnTo>
                  <a:pt x="37649" y="80831"/>
                </a:lnTo>
                <a:lnTo>
                  <a:pt x="43735" y="88614"/>
                </a:lnTo>
                <a:lnTo>
                  <a:pt x="53322" y="93301"/>
                </a:lnTo>
                <a:lnTo>
                  <a:pt x="66420" y="94869"/>
                </a:lnTo>
                <a:lnTo>
                  <a:pt x="75564" y="94299"/>
                </a:lnTo>
                <a:lnTo>
                  <a:pt x="84137" y="92598"/>
                </a:lnTo>
                <a:lnTo>
                  <a:pt x="92138" y="89779"/>
                </a:lnTo>
                <a:lnTo>
                  <a:pt x="99567" y="85851"/>
                </a:lnTo>
                <a:lnTo>
                  <a:pt x="99567" y="111378"/>
                </a:lnTo>
                <a:lnTo>
                  <a:pt x="90993" y="115046"/>
                </a:lnTo>
                <a:lnTo>
                  <a:pt x="81264" y="117665"/>
                </a:lnTo>
                <a:lnTo>
                  <a:pt x="70367" y="119237"/>
                </a:lnTo>
                <a:lnTo>
                  <a:pt x="58292" y="119761"/>
                </a:lnTo>
                <a:lnTo>
                  <a:pt x="45245" y="118808"/>
                </a:lnTo>
                <a:lnTo>
                  <a:pt x="8679" y="96065"/>
                </a:lnTo>
                <a:lnTo>
                  <a:pt x="0" y="61722"/>
                </a:lnTo>
                <a:lnTo>
                  <a:pt x="1045" y="48192"/>
                </a:lnTo>
                <a:lnTo>
                  <a:pt x="25324" y="9269"/>
                </a:lnTo>
                <a:lnTo>
                  <a:pt x="45604" y="1025"/>
                </a:lnTo>
                <a:lnTo>
                  <a:pt x="57150" y="0"/>
                </a:lnTo>
                <a:close/>
              </a:path>
            </a:pathLst>
          </a:custGeom>
          <a:ln w="9144">
            <a:solidFill>
              <a:srgbClr val="7E7E7E"/>
            </a:solidFill>
          </a:ln>
        </p:spPr>
        <p:txBody>
          <a:bodyPr wrap="square" lIns="0" tIns="0" rIns="0" bIns="0" rtlCol="0"/>
          <a:lstStyle/>
          <a:p>
            <a:endParaRPr sz="2400"/>
          </a:p>
        </p:txBody>
      </p:sp>
      <p:sp>
        <p:nvSpPr>
          <p:cNvPr id="45" name="object 45"/>
          <p:cNvSpPr/>
          <p:nvPr/>
        </p:nvSpPr>
        <p:spPr>
          <a:xfrm>
            <a:off x="5413247" y="2196593"/>
            <a:ext cx="1966976" cy="345439"/>
          </a:xfrm>
          <a:prstGeom prst="rect">
            <a:avLst/>
          </a:prstGeom>
          <a:blipFill>
            <a:blip r:embed="rId28" cstate="print"/>
            <a:stretch>
              <a:fillRect/>
            </a:stretch>
          </a:blipFill>
        </p:spPr>
        <p:txBody>
          <a:bodyPr wrap="square" lIns="0" tIns="0" rIns="0" bIns="0" rtlCol="0"/>
          <a:lstStyle/>
          <a:p>
            <a:endParaRPr sz="2400"/>
          </a:p>
        </p:txBody>
      </p:sp>
      <p:sp>
        <p:nvSpPr>
          <p:cNvPr id="46" name="object 46"/>
          <p:cNvSpPr/>
          <p:nvPr/>
        </p:nvSpPr>
        <p:spPr>
          <a:xfrm>
            <a:off x="5421884" y="2206243"/>
            <a:ext cx="1921595" cy="299212"/>
          </a:xfrm>
          <a:prstGeom prst="rect">
            <a:avLst/>
          </a:prstGeom>
          <a:blipFill>
            <a:blip r:embed="rId29" cstate="print"/>
            <a:stretch>
              <a:fillRect/>
            </a:stretch>
          </a:blipFill>
        </p:spPr>
        <p:txBody>
          <a:bodyPr wrap="square" lIns="0" tIns="0" rIns="0" bIns="0" rtlCol="0"/>
          <a:lstStyle/>
          <a:p>
            <a:endParaRPr sz="2400"/>
          </a:p>
        </p:txBody>
      </p:sp>
      <p:sp>
        <p:nvSpPr>
          <p:cNvPr id="47" name="object 47"/>
          <p:cNvSpPr/>
          <p:nvPr/>
        </p:nvSpPr>
        <p:spPr>
          <a:xfrm>
            <a:off x="4265166" y="2636011"/>
            <a:ext cx="3779520" cy="3594607"/>
          </a:xfrm>
          <a:prstGeom prst="rect">
            <a:avLst/>
          </a:prstGeom>
          <a:blipFill>
            <a:blip r:embed="rId30" cstate="print"/>
            <a:stretch>
              <a:fillRect/>
            </a:stretch>
          </a:blipFill>
        </p:spPr>
        <p:txBody>
          <a:bodyPr wrap="square" lIns="0" tIns="0" rIns="0" bIns="0" rtlCol="0"/>
          <a:lstStyle/>
          <a:p>
            <a:endParaRPr sz="2400"/>
          </a:p>
        </p:txBody>
      </p:sp>
      <p:sp>
        <p:nvSpPr>
          <p:cNvPr id="49" name="object 49"/>
          <p:cNvSpPr/>
          <p:nvPr/>
        </p:nvSpPr>
        <p:spPr>
          <a:xfrm>
            <a:off x="8117840" y="2649728"/>
            <a:ext cx="3944112" cy="3612896"/>
          </a:xfrm>
          <a:prstGeom prst="rect">
            <a:avLst/>
          </a:prstGeom>
          <a:blipFill>
            <a:blip r:embed="rId31" cstate="print"/>
            <a:stretch>
              <a:fillRect/>
            </a:stretch>
          </a:blipFill>
        </p:spPr>
        <p:txBody>
          <a:bodyPr wrap="square" lIns="0" tIns="0" rIns="0" bIns="0" rtlCol="0"/>
          <a:lstStyle/>
          <a:p>
            <a:endParaRPr sz="2400"/>
          </a:p>
        </p:txBody>
      </p:sp>
      <p:sp>
        <p:nvSpPr>
          <p:cNvPr id="51" name="object 51"/>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53" name="TextBox 52"/>
          <p:cNvSpPr txBox="1"/>
          <p:nvPr/>
        </p:nvSpPr>
        <p:spPr>
          <a:xfrm>
            <a:off x="596900" y="3225800"/>
            <a:ext cx="3225800" cy="3139321"/>
          </a:xfrm>
          <a:prstGeom prst="rect">
            <a:avLst/>
          </a:prstGeom>
          <a:noFill/>
        </p:spPr>
        <p:txBody>
          <a:bodyPr wrap="square" rtlCol="0">
            <a:spAutoFit/>
          </a:bodyPr>
          <a:lstStyle/>
          <a:p>
            <a:r>
              <a:rPr lang="en-GB" dirty="0">
                <a:latin typeface="Century Gothic" panose="020B0502020202020204" pitchFamily="34" charset="0"/>
              </a:rPr>
              <a:t>Organised criminal gangs</a:t>
            </a:r>
          </a:p>
          <a:p>
            <a:endParaRPr lang="en-GB" dirty="0">
              <a:latin typeface="Century Gothic" panose="020B0502020202020204" pitchFamily="34" charset="0"/>
            </a:endParaRPr>
          </a:p>
          <a:p>
            <a:r>
              <a:rPr lang="en-GB" dirty="0">
                <a:latin typeface="Century Gothic" panose="020B0502020202020204" pitchFamily="34" charset="0"/>
              </a:rPr>
              <a:t>Worlds fastest growing crimes</a:t>
            </a:r>
          </a:p>
          <a:p>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Second largest source of illegal income</a:t>
            </a:r>
          </a:p>
          <a:p>
            <a:endParaRPr lang="en-GB" dirty="0"/>
          </a:p>
          <a:p>
            <a:endParaRPr lang="en-GB" dirty="0"/>
          </a:p>
          <a:p>
            <a:endParaRPr lang="en-GB" dirty="0"/>
          </a:p>
        </p:txBody>
      </p:sp>
      <p:sp>
        <p:nvSpPr>
          <p:cNvPr id="56" name="TextBox 55"/>
          <p:cNvSpPr txBox="1"/>
          <p:nvPr/>
        </p:nvSpPr>
        <p:spPr>
          <a:xfrm>
            <a:off x="4529327" y="3025015"/>
            <a:ext cx="2976373" cy="2862322"/>
          </a:xfrm>
          <a:prstGeom prst="rect">
            <a:avLst/>
          </a:prstGeom>
          <a:noFill/>
        </p:spPr>
        <p:txBody>
          <a:bodyPr wrap="square" rtlCol="0">
            <a:spAutoFit/>
          </a:bodyPr>
          <a:lstStyle/>
          <a:p>
            <a:r>
              <a:rPr lang="en-GB" dirty="0">
                <a:latin typeface="Century Gothic" panose="020B0502020202020204" pitchFamily="34" charset="0"/>
              </a:rPr>
              <a:t>Unconsciously contributing</a:t>
            </a:r>
          </a:p>
          <a:p>
            <a:endParaRPr lang="en-GB" dirty="0">
              <a:latin typeface="Century Gothic" panose="020B0502020202020204" pitchFamily="34" charset="0"/>
            </a:endParaRPr>
          </a:p>
          <a:p>
            <a:r>
              <a:rPr lang="en-GB" dirty="0">
                <a:latin typeface="Century Gothic" panose="020B0502020202020204" pitchFamily="34" charset="0"/>
              </a:rPr>
              <a:t>Know your sources, reduce the risk,  understand your slavery footprint</a:t>
            </a:r>
          </a:p>
          <a:p>
            <a:endParaRPr lang="en-GB" dirty="0">
              <a:latin typeface="Century Gothic" panose="020B0502020202020204" pitchFamily="34" charset="0"/>
            </a:endParaRPr>
          </a:p>
          <a:p>
            <a:r>
              <a:rPr lang="en-GB" dirty="0">
                <a:latin typeface="Century Gothic" panose="020B0502020202020204" pitchFamily="34" charset="0"/>
              </a:rPr>
              <a:t>Be transparent about supply chains</a:t>
            </a:r>
          </a:p>
        </p:txBody>
      </p:sp>
      <p:sp>
        <p:nvSpPr>
          <p:cNvPr id="57" name="TextBox 56"/>
          <p:cNvSpPr txBox="1"/>
          <p:nvPr/>
        </p:nvSpPr>
        <p:spPr>
          <a:xfrm>
            <a:off x="8420100" y="2976541"/>
            <a:ext cx="3136900" cy="3139321"/>
          </a:xfrm>
          <a:prstGeom prst="rect">
            <a:avLst/>
          </a:prstGeom>
          <a:noFill/>
        </p:spPr>
        <p:txBody>
          <a:bodyPr wrap="square" rtlCol="0">
            <a:spAutoFit/>
          </a:bodyPr>
          <a:lstStyle/>
          <a:p>
            <a:r>
              <a:rPr lang="en-GB" dirty="0">
                <a:latin typeface="Century Gothic" panose="020B0502020202020204" pitchFamily="34" charset="0"/>
              </a:rPr>
              <a:t>Men, women and children of all ethnicities and nationalities, cutting across populations</a:t>
            </a:r>
          </a:p>
          <a:p>
            <a:endParaRPr lang="en-GB" dirty="0">
              <a:latin typeface="Century Gothic" panose="020B0502020202020204" pitchFamily="34" charset="0"/>
            </a:endParaRPr>
          </a:p>
          <a:p>
            <a:r>
              <a:rPr lang="en-GB" dirty="0">
                <a:latin typeface="Century Gothic" panose="020B0502020202020204" pitchFamily="34" charset="0"/>
              </a:rPr>
              <a:t>More prevalent amongst vulnerable groups, those in minority or socially excluded groups </a:t>
            </a:r>
          </a:p>
          <a:p>
            <a:endParaRPr lang="en-GB" dirty="0"/>
          </a:p>
          <a:p>
            <a:endParaRPr lang="en-GB" dirty="0"/>
          </a:p>
        </p:txBody>
      </p:sp>
    </p:spTree>
    <p:extLst>
      <p:ext uri="{BB962C8B-B14F-4D97-AF65-F5344CB8AC3E}">
        <p14:creationId xmlns:p14="http://schemas.microsoft.com/office/powerpoint/2010/main" val="220084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1000"/>
                                        <p:tgtEl>
                                          <p:spTgt spid="56"/>
                                        </p:tgtEl>
                                      </p:cBhvr>
                                    </p:animEffect>
                                    <p:anim calcmode="lin" valueType="num">
                                      <p:cBhvr>
                                        <p:cTn id="14" dur="1000" fill="hold"/>
                                        <p:tgtEl>
                                          <p:spTgt spid="56"/>
                                        </p:tgtEl>
                                        <p:attrNameLst>
                                          <p:attrName>ppt_x</p:attrName>
                                        </p:attrNameLst>
                                      </p:cBhvr>
                                      <p:tavLst>
                                        <p:tav tm="0">
                                          <p:val>
                                            <p:strVal val="#ppt_x"/>
                                          </p:val>
                                        </p:tav>
                                        <p:tav tm="100000">
                                          <p:val>
                                            <p:strVal val="#ppt_x"/>
                                          </p:val>
                                        </p:tav>
                                      </p:tavLst>
                                    </p:anim>
                                    <p:anim calcmode="lin" valueType="num">
                                      <p:cBhvr>
                                        <p:cTn id="15"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7"/>
                                        </p:tgtEl>
                                        <p:attrNameLst>
                                          <p:attrName>style.visibility</p:attrName>
                                        </p:attrNameLst>
                                      </p:cBhvr>
                                      <p:to>
                                        <p:strVal val="visible"/>
                                      </p:to>
                                    </p:set>
                                    <p:anim calcmode="lin" valueType="num">
                                      <p:cBhvr additive="base">
                                        <p:cTn id="20" dur="500" fill="hold"/>
                                        <p:tgtEl>
                                          <p:spTgt spid="57"/>
                                        </p:tgtEl>
                                        <p:attrNameLst>
                                          <p:attrName>ppt_x</p:attrName>
                                        </p:attrNameLst>
                                      </p:cBhvr>
                                      <p:tavLst>
                                        <p:tav tm="0">
                                          <p:val>
                                            <p:strVal val="#ppt_x"/>
                                          </p:val>
                                        </p:tav>
                                        <p:tav tm="100000">
                                          <p:val>
                                            <p:strVal val="#ppt_x"/>
                                          </p:val>
                                        </p:tav>
                                      </p:tavLst>
                                    </p:anim>
                                    <p:anim calcmode="lin" valueType="num">
                                      <p:cBhvr additive="base">
                                        <p:cTn id="21"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6" grpId="0"/>
      <p:bldP spid="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96672" y="1013968"/>
            <a:ext cx="2271776" cy="684784"/>
          </a:xfrm>
          <a:prstGeom prst="rect">
            <a:avLst/>
          </a:prstGeom>
          <a:blipFill>
            <a:blip r:embed="rId3" cstate="print"/>
            <a:stretch>
              <a:fillRect/>
            </a:stretch>
          </a:blipFill>
        </p:spPr>
        <p:txBody>
          <a:bodyPr wrap="square" lIns="0" tIns="0" rIns="0" bIns="0" rtlCol="0"/>
          <a:lstStyle/>
          <a:p>
            <a:endParaRPr sz="2400"/>
          </a:p>
        </p:txBody>
      </p:sp>
      <p:sp>
        <p:nvSpPr>
          <p:cNvPr id="6" name="object 6"/>
          <p:cNvSpPr/>
          <p:nvPr/>
        </p:nvSpPr>
        <p:spPr>
          <a:xfrm>
            <a:off x="221487" y="203201"/>
            <a:ext cx="5118607" cy="831087"/>
          </a:xfrm>
          <a:prstGeom prst="rect">
            <a:avLst/>
          </a:prstGeom>
          <a:blipFill>
            <a:blip r:embed="rId4" cstate="print"/>
            <a:stretch>
              <a:fillRect/>
            </a:stretch>
          </a:blipFill>
        </p:spPr>
        <p:txBody>
          <a:bodyPr wrap="square" lIns="0" tIns="0" rIns="0" bIns="0" rtlCol="0"/>
          <a:lstStyle/>
          <a:p>
            <a:endParaRPr sz="2400"/>
          </a:p>
        </p:txBody>
      </p:sp>
      <p:sp>
        <p:nvSpPr>
          <p:cNvPr id="7" name="object 7"/>
          <p:cNvSpPr/>
          <p:nvPr/>
        </p:nvSpPr>
        <p:spPr>
          <a:xfrm>
            <a:off x="4844287" y="203201"/>
            <a:ext cx="1489455" cy="831087"/>
          </a:xfrm>
          <a:prstGeom prst="rect">
            <a:avLst/>
          </a:prstGeom>
          <a:blipFill>
            <a:blip r:embed="rId5" cstate="print"/>
            <a:stretch>
              <a:fillRect/>
            </a:stretch>
          </a:blipFill>
        </p:spPr>
        <p:txBody>
          <a:bodyPr wrap="square" lIns="0" tIns="0" rIns="0" bIns="0" rtlCol="0"/>
          <a:lstStyle/>
          <a:p>
            <a:endParaRPr sz="2400"/>
          </a:p>
        </p:txBody>
      </p:sp>
      <p:sp>
        <p:nvSpPr>
          <p:cNvPr id="9" name="object 9"/>
          <p:cNvSpPr/>
          <p:nvPr/>
        </p:nvSpPr>
        <p:spPr>
          <a:xfrm>
            <a:off x="6536945" y="0"/>
            <a:ext cx="5655055" cy="6744205"/>
          </a:xfrm>
          <a:prstGeom prst="rect">
            <a:avLst/>
          </a:prstGeom>
          <a:blipFill>
            <a:blip r:embed="rId6" cstate="print"/>
            <a:stretch>
              <a:fillRect/>
            </a:stretch>
          </a:blipFill>
        </p:spPr>
        <p:txBody>
          <a:bodyPr wrap="square" lIns="0" tIns="0" rIns="0" bIns="0" rtlCol="0"/>
          <a:lstStyle/>
          <a:p>
            <a:endParaRPr sz="2400"/>
          </a:p>
        </p:txBody>
      </p:sp>
      <p:sp>
        <p:nvSpPr>
          <p:cNvPr id="10" name="object 10"/>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11" name="object 11"/>
          <p:cNvSpPr/>
          <p:nvPr/>
        </p:nvSpPr>
        <p:spPr>
          <a:xfrm>
            <a:off x="6536944" y="0"/>
            <a:ext cx="5655056" cy="6705597"/>
          </a:xfrm>
          <a:prstGeom prst="rect">
            <a:avLst/>
          </a:prstGeom>
          <a:blipFill>
            <a:blip r:embed="rId7" cstate="print"/>
            <a:stretch>
              <a:fillRect/>
            </a:stretch>
          </a:blipFill>
        </p:spPr>
        <p:txBody>
          <a:bodyPr wrap="square" lIns="0" tIns="0" rIns="0" bIns="0" rtlCol="0"/>
          <a:lstStyle/>
          <a:p>
            <a:endParaRPr sz="2400"/>
          </a:p>
        </p:txBody>
      </p:sp>
      <p:sp>
        <p:nvSpPr>
          <p:cNvPr id="12" name="object 12"/>
          <p:cNvSpPr/>
          <p:nvPr/>
        </p:nvSpPr>
        <p:spPr>
          <a:xfrm>
            <a:off x="9365488" y="5801360"/>
            <a:ext cx="2791968" cy="865632"/>
          </a:xfrm>
          <a:prstGeom prst="rect">
            <a:avLst/>
          </a:prstGeom>
          <a:blipFill>
            <a:blip r:embed="rId8" cstate="print"/>
            <a:stretch>
              <a:fillRect/>
            </a:stretch>
          </a:blipFill>
        </p:spPr>
        <p:txBody>
          <a:bodyPr wrap="square" lIns="0" tIns="0" rIns="0" bIns="0" rtlCol="0"/>
          <a:lstStyle/>
          <a:p>
            <a:endParaRPr sz="2400"/>
          </a:p>
        </p:txBody>
      </p:sp>
      <p:sp>
        <p:nvSpPr>
          <p:cNvPr id="13" name="Title 12"/>
          <p:cNvSpPr>
            <a:spLocks noGrp="1"/>
          </p:cNvSpPr>
          <p:nvPr>
            <p:ph type="title"/>
          </p:nvPr>
        </p:nvSpPr>
        <p:spPr/>
        <p:txBody>
          <a:bodyPr/>
          <a:lstStyle/>
          <a:p>
            <a:endParaRPr lang="en-GB"/>
          </a:p>
        </p:txBody>
      </p:sp>
      <p:sp>
        <p:nvSpPr>
          <p:cNvPr id="15" name="TextBox 14"/>
          <p:cNvSpPr txBox="1"/>
          <p:nvPr/>
        </p:nvSpPr>
        <p:spPr>
          <a:xfrm>
            <a:off x="711200" y="2311400"/>
            <a:ext cx="4628894" cy="3693319"/>
          </a:xfrm>
          <a:prstGeom prst="rect">
            <a:avLst/>
          </a:prstGeom>
          <a:noFill/>
        </p:spPr>
        <p:txBody>
          <a:bodyPr wrap="square" rtlCol="0">
            <a:spAutoFit/>
          </a:bodyPr>
          <a:lstStyle/>
          <a:p>
            <a:r>
              <a:rPr lang="en-GB" dirty="0">
                <a:latin typeface="Century Gothic" panose="020B0502020202020204" pitchFamily="34" charset="0"/>
              </a:rPr>
              <a:t>Of the victims of modern slavery that entered the UK in 2017, how many countries do you think were involved?</a:t>
            </a:r>
          </a:p>
          <a:p>
            <a:endParaRPr lang="en-GB" dirty="0">
              <a:latin typeface="Century Gothic" panose="020B0502020202020204" pitchFamily="34" charset="0"/>
            </a:endParaRPr>
          </a:p>
          <a:p>
            <a:pPr marL="342900" indent="-342900">
              <a:buAutoNum type="alphaUcParenR"/>
            </a:pPr>
            <a:r>
              <a:rPr lang="en-GB" dirty="0">
                <a:latin typeface="Century Gothic" panose="020B0502020202020204" pitchFamily="34" charset="0"/>
              </a:rPr>
              <a:t>84</a:t>
            </a:r>
          </a:p>
          <a:p>
            <a:pPr marL="342900" indent="-342900">
              <a:buAutoNum type="alphaUcParenR"/>
            </a:pPr>
            <a:r>
              <a:rPr lang="en-GB" dirty="0">
                <a:latin typeface="Century Gothic" panose="020B0502020202020204" pitchFamily="34" charset="0"/>
              </a:rPr>
              <a:t>116</a:t>
            </a:r>
          </a:p>
          <a:p>
            <a:pPr marL="342900" indent="-342900">
              <a:buAutoNum type="alphaUcParenR"/>
            </a:pPr>
            <a:r>
              <a:rPr lang="en-GB" dirty="0">
                <a:latin typeface="Century Gothic" panose="020B0502020202020204" pitchFamily="34" charset="0"/>
              </a:rPr>
              <a:t>49</a:t>
            </a:r>
          </a:p>
          <a:p>
            <a:pPr marL="342900" indent="-342900">
              <a:buAutoNum type="alphaUcParenR"/>
            </a:pPr>
            <a:r>
              <a:rPr lang="en-GB" dirty="0">
                <a:latin typeface="Century Gothic" panose="020B0502020202020204" pitchFamily="34" charset="0"/>
              </a:rPr>
              <a:t>197</a:t>
            </a:r>
          </a:p>
          <a:p>
            <a:pPr marL="342900" indent="-342900">
              <a:buAutoNum type="alphaUcParenR"/>
            </a:pPr>
            <a:endParaRPr lang="en-GB" dirty="0">
              <a:latin typeface="Century Gothic" panose="020B0502020202020204" pitchFamily="34" charset="0"/>
            </a:endParaRPr>
          </a:p>
          <a:p>
            <a:pPr marL="342900" indent="-342900">
              <a:buAutoNum type="alphaUcParenR"/>
            </a:pPr>
            <a:endParaRPr lang="en-GB" dirty="0">
              <a:latin typeface="Century Gothic" panose="020B0502020202020204" pitchFamily="34" charset="0"/>
            </a:endParaRPr>
          </a:p>
          <a:p>
            <a:r>
              <a:rPr lang="en-GB" dirty="0">
                <a:latin typeface="Century Gothic" panose="020B0502020202020204" pitchFamily="34" charset="0"/>
              </a:rPr>
              <a:t>Answer: 116</a:t>
            </a:r>
          </a:p>
          <a:p>
            <a:endParaRPr lang="en-GB" dirty="0"/>
          </a:p>
          <a:p>
            <a:pPr marL="342900" indent="-342900">
              <a:buAutoNum type="alphaUcParenR"/>
            </a:pPr>
            <a:endParaRPr lang="en-GB" dirty="0"/>
          </a:p>
        </p:txBody>
      </p:sp>
    </p:spTree>
    <p:extLst>
      <p:ext uri="{BB962C8B-B14F-4D97-AF65-F5344CB8AC3E}">
        <p14:creationId xmlns:p14="http://schemas.microsoft.com/office/powerpoint/2010/main" val="347768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5120" y="1111503"/>
            <a:ext cx="1908048" cy="759968"/>
          </a:xfrm>
          <a:prstGeom prst="rect">
            <a:avLst/>
          </a:prstGeom>
          <a:blipFill>
            <a:blip r:embed="rId3" cstate="print"/>
            <a:stretch>
              <a:fillRect/>
            </a:stretch>
          </a:blipFill>
        </p:spPr>
        <p:txBody>
          <a:bodyPr wrap="square" lIns="0" tIns="0" rIns="0" bIns="0" rtlCol="0"/>
          <a:lstStyle/>
          <a:p>
            <a:endParaRPr sz="2400"/>
          </a:p>
        </p:txBody>
      </p:sp>
      <p:sp>
        <p:nvSpPr>
          <p:cNvPr id="3" name="object 3"/>
          <p:cNvSpPr/>
          <p:nvPr/>
        </p:nvSpPr>
        <p:spPr>
          <a:xfrm>
            <a:off x="1778000" y="1111503"/>
            <a:ext cx="1058672" cy="759968"/>
          </a:xfrm>
          <a:prstGeom prst="rect">
            <a:avLst/>
          </a:prstGeom>
          <a:blipFill>
            <a:blip r:embed="rId4" cstate="print"/>
            <a:stretch>
              <a:fillRect/>
            </a:stretch>
          </a:blipFill>
        </p:spPr>
        <p:txBody>
          <a:bodyPr wrap="square" lIns="0" tIns="0" rIns="0" bIns="0" rtlCol="0"/>
          <a:lstStyle/>
          <a:p>
            <a:endParaRPr sz="2400"/>
          </a:p>
        </p:txBody>
      </p:sp>
      <p:sp>
        <p:nvSpPr>
          <p:cNvPr id="5" name="object 5"/>
          <p:cNvSpPr txBox="1"/>
          <p:nvPr/>
        </p:nvSpPr>
        <p:spPr>
          <a:xfrm>
            <a:off x="520328" y="1195832"/>
            <a:ext cx="5541433" cy="879728"/>
          </a:xfrm>
          <a:prstGeom prst="rect">
            <a:avLst/>
          </a:prstGeom>
        </p:spPr>
        <p:txBody>
          <a:bodyPr vert="horz" wrap="square" lIns="0" tIns="17780" rIns="0" bIns="0" rtlCol="0">
            <a:spAutoFit/>
          </a:bodyPr>
          <a:lstStyle/>
          <a:p>
            <a:pPr>
              <a:lnSpc>
                <a:spcPct val="100000"/>
              </a:lnSpc>
            </a:pPr>
            <a:endParaRPr lang="en-GB" sz="2800" dirty="0">
              <a:latin typeface="Times New Roman"/>
              <a:cs typeface="Times New Roman"/>
            </a:endParaRPr>
          </a:p>
          <a:p>
            <a:pPr>
              <a:lnSpc>
                <a:spcPct val="100000"/>
              </a:lnSpc>
            </a:pPr>
            <a:endParaRPr sz="2800" dirty="0">
              <a:latin typeface="Times New Roman"/>
              <a:cs typeface="Times New Roman"/>
            </a:endParaRPr>
          </a:p>
        </p:txBody>
      </p:sp>
      <p:sp>
        <p:nvSpPr>
          <p:cNvPr id="6" name="object 6"/>
          <p:cNvSpPr/>
          <p:nvPr/>
        </p:nvSpPr>
        <p:spPr>
          <a:xfrm>
            <a:off x="6534913" y="4063"/>
            <a:ext cx="5657087" cy="6744208"/>
          </a:xfrm>
          <a:prstGeom prst="rect">
            <a:avLst/>
          </a:prstGeom>
          <a:blipFill>
            <a:blip r:embed="rId5" cstate="print"/>
            <a:stretch>
              <a:fillRect/>
            </a:stretch>
          </a:blipFill>
        </p:spPr>
        <p:txBody>
          <a:bodyPr wrap="square" lIns="0" tIns="0" rIns="0" bIns="0" rtlCol="0"/>
          <a:lstStyle/>
          <a:p>
            <a:endParaRPr sz="2400"/>
          </a:p>
        </p:txBody>
      </p:sp>
      <p:sp>
        <p:nvSpPr>
          <p:cNvPr id="7" name="object 7"/>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8" name="object 8"/>
          <p:cNvSpPr/>
          <p:nvPr/>
        </p:nvSpPr>
        <p:spPr>
          <a:xfrm>
            <a:off x="6534913" y="4061"/>
            <a:ext cx="5657087" cy="6705600"/>
          </a:xfrm>
          <a:prstGeom prst="rect">
            <a:avLst/>
          </a:prstGeom>
          <a:blipFill>
            <a:blip r:embed="rId6" cstate="print"/>
            <a:stretch>
              <a:fillRect/>
            </a:stretch>
          </a:blipFill>
        </p:spPr>
        <p:txBody>
          <a:bodyPr wrap="square" lIns="0" tIns="0" rIns="0" bIns="0" rtlCol="0"/>
          <a:lstStyle/>
          <a:p>
            <a:endParaRPr sz="2400"/>
          </a:p>
        </p:txBody>
      </p:sp>
      <p:sp>
        <p:nvSpPr>
          <p:cNvPr id="9" name="object 9"/>
          <p:cNvSpPr/>
          <p:nvPr/>
        </p:nvSpPr>
        <p:spPr>
          <a:xfrm>
            <a:off x="9395968" y="5805423"/>
            <a:ext cx="2796029" cy="861568"/>
          </a:xfrm>
          <a:prstGeom prst="rect">
            <a:avLst/>
          </a:prstGeom>
          <a:blipFill>
            <a:blip r:embed="rId7" cstate="print"/>
            <a:stretch>
              <a:fillRect/>
            </a:stretch>
          </a:blipFill>
        </p:spPr>
        <p:txBody>
          <a:bodyPr wrap="square" lIns="0" tIns="0" rIns="0" bIns="0" rtlCol="0"/>
          <a:lstStyle/>
          <a:p>
            <a:endParaRPr sz="2400"/>
          </a:p>
        </p:txBody>
      </p:sp>
      <p:sp>
        <p:nvSpPr>
          <p:cNvPr id="10" name="object 10"/>
          <p:cNvSpPr/>
          <p:nvPr/>
        </p:nvSpPr>
        <p:spPr>
          <a:xfrm>
            <a:off x="325120" y="256096"/>
            <a:ext cx="5118607" cy="831087"/>
          </a:xfrm>
          <a:prstGeom prst="rect">
            <a:avLst/>
          </a:prstGeom>
          <a:blipFill>
            <a:blip r:embed="rId8" cstate="print"/>
            <a:stretch>
              <a:fillRect/>
            </a:stretch>
          </a:blipFill>
        </p:spPr>
        <p:txBody>
          <a:bodyPr wrap="square" lIns="0" tIns="0" rIns="0" bIns="0" rtlCol="0"/>
          <a:lstStyle/>
          <a:p>
            <a:endParaRPr sz="2400"/>
          </a:p>
        </p:txBody>
      </p:sp>
      <p:sp>
        <p:nvSpPr>
          <p:cNvPr id="11" name="object 11"/>
          <p:cNvSpPr/>
          <p:nvPr/>
        </p:nvSpPr>
        <p:spPr>
          <a:xfrm>
            <a:off x="4844287" y="203201"/>
            <a:ext cx="1489455" cy="831087"/>
          </a:xfrm>
          <a:prstGeom prst="rect">
            <a:avLst/>
          </a:prstGeom>
          <a:blipFill>
            <a:blip r:embed="rId9" cstate="print"/>
            <a:stretch>
              <a:fillRect/>
            </a:stretch>
          </a:blipFill>
        </p:spPr>
        <p:txBody>
          <a:bodyPr wrap="square" lIns="0" tIns="0" rIns="0" bIns="0" rtlCol="0"/>
          <a:lstStyle/>
          <a:p>
            <a:endParaRPr sz="2400"/>
          </a:p>
        </p:txBody>
      </p:sp>
      <p:sp>
        <p:nvSpPr>
          <p:cNvPr id="12" name="object 12"/>
          <p:cNvSpPr txBox="1">
            <a:spLocks noGrp="1"/>
          </p:cNvSpPr>
          <p:nvPr>
            <p:ph type="title"/>
          </p:nvPr>
        </p:nvSpPr>
        <p:spPr>
          <a:xfrm>
            <a:off x="437422" y="302993"/>
            <a:ext cx="5650653" cy="467586"/>
          </a:xfrm>
          <a:prstGeom prst="rect">
            <a:avLst/>
          </a:prstGeom>
        </p:spPr>
        <p:txBody>
          <a:bodyPr vert="horz" wrap="square" lIns="0" tIns="16087" rIns="0" bIns="0" rtlCol="0" anchor="ctr">
            <a:spAutoFit/>
          </a:bodyPr>
          <a:lstStyle/>
          <a:p>
            <a:pPr marL="16933">
              <a:lnSpc>
                <a:spcPct val="100000"/>
              </a:lnSpc>
              <a:spcBef>
                <a:spcPts val="127"/>
              </a:spcBef>
            </a:pPr>
            <a:endParaRPr sz="2933" dirty="0"/>
          </a:p>
        </p:txBody>
      </p:sp>
      <p:sp>
        <p:nvSpPr>
          <p:cNvPr id="13" name="TextBox 12"/>
          <p:cNvSpPr txBox="1"/>
          <p:nvPr/>
        </p:nvSpPr>
        <p:spPr>
          <a:xfrm>
            <a:off x="520328" y="2075560"/>
            <a:ext cx="5181972" cy="3139321"/>
          </a:xfrm>
          <a:prstGeom prst="rect">
            <a:avLst/>
          </a:prstGeom>
          <a:noFill/>
        </p:spPr>
        <p:txBody>
          <a:bodyPr wrap="square" rtlCol="0">
            <a:spAutoFit/>
          </a:bodyPr>
          <a:lstStyle/>
          <a:p>
            <a:r>
              <a:rPr lang="en-GB" dirty="0">
                <a:latin typeface="Century Gothic" panose="020B0502020202020204" pitchFamily="34" charset="0"/>
              </a:rPr>
              <a:t>During 2017, which country do you think most victims originated from?</a:t>
            </a:r>
          </a:p>
          <a:p>
            <a:endParaRPr lang="en-GB" dirty="0">
              <a:latin typeface="Century Gothic" panose="020B0502020202020204" pitchFamily="34" charset="0"/>
            </a:endParaRPr>
          </a:p>
          <a:p>
            <a:pPr marL="342900" indent="-342900">
              <a:buAutoNum type="alphaLcParenR"/>
            </a:pPr>
            <a:r>
              <a:rPr lang="en-GB" dirty="0">
                <a:latin typeface="Century Gothic" panose="020B0502020202020204" pitchFamily="34" charset="0"/>
              </a:rPr>
              <a:t>Nigeria</a:t>
            </a:r>
          </a:p>
          <a:p>
            <a:pPr marL="342900" indent="-342900">
              <a:buAutoNum type="alphaLcParenR"/>
            </a:pPr>
            <a:r>
              <a:rPr lang="en-GB" dirty="0">
                <a:latin typeface="Century Gothic" panose="020B0502020202020204" pitchFamily="34" charset="0"/>
              </a:rPr>
              <a:t>United Kingdom</a:t>
            </a:r>
          </a:p>
          <a:p>
            <a:pPr marL="342900" indent="-342900">
              <a:buAutoNum type="alphaLcParenR"/>
            </a:pPr>
            <a:r>
              <a:rPr lang="en-GB" dirty="0">
                <a:latin typeface="Century Gothic" panose="020B0502020202020204" pitchFamily="34" charset="0"/>
              </a:rPr>
              <a:t>Vietnam</a:t>
            </a:r>
          </a:p>
          <a:p>
            <a:pPr marL="342900" indent="-342900">
              <a:buAutoNum type="alphaLcParenR"/>
            </a:pPr>
            <a:r>
              <a:rPr lang="en-GB" dirty="0">
                <a:latin typeface="Century Gothic" panose="020B0502020202020204" pitchFamily="34" charset="0"/>
              </a:rPr>
              <a:t>Albania</a:t>
            </a:r>
          </a:p>
          <a:p>
            <a:pPr marL="342900" indent="-342900">
              <a:buAutoNum type="alphaLcParenR"/>
            </a:pPr>
            <a:endParaRPr lang="en-GB" dirty="0">
              <a:latin typeface="Century Gothic" panose="020B0502020202020204" pitchFamily="34" charset="0"/>
            </a:endParaRPr>
          </a:p>
          <a:p>
            <a:pPr marL="342900" indent="-342900">
              <a:buAutoNum type="alphaLcParenR"/>
            </a:pPr>
            <a:endParaRPr lang="en-GB" dirty="0">
              <a:latin typeface="Century Gothic" panose="020B0502020202020204" pitchFamily="34" charset="0"/>
            </a:endParaRPr>
          </a:p>
          <a:p>
            <a:r>
              <a:rPr lang="en-GB" dirty="0">
                <a:latin typeface="Century Gothic" panose="020B0502020202020204" pitchFamily="34" charset="0"/>
              </a:rPr>
              <a:t>Answer: United Kingdom</a:t>
            </a:r>
          </a:p>
          <a:p>
            <a:pPr marL="342900" indent="-342900">
              <a:buAutoNum type="alphaLcParenR"/>
            </a:pPr>
            <a:endParaRPr lang="en-GB" dirty="0"/>
          </a:p>
        </p:txBody>
      </p:sp>
    </p:spTree>
    <p:extLst>
      <p:ext uri="{BB962C8B-B14F-4D97-AF65-F5344CB8AC3E}">
        <p14:creationId xmlns:p14="http://schemas.microsoft.com/office/powerpoint/2010/main" val="265360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xEl>
                                              <p:pRg st="8" end="8"/>
                                            </p:txEl>
                                          </p:spTgt>
                                        </p:tgtEl>
                                        <p:attrNameLst>
                                          <p:attrName>style.visibility</p:attrName>
                                        </p:attrNameLst>
                                      </p:cBhvr>
                                      <p:to>
                                        <p:strVal val="visible"/>
                                      </p:to>
                                    </p:set>
                                    <p:anim calcmode="lin" valueType="num">
                                      <p:cBhvr additive="base">
                                        <p:cTn id="7" dur="500" fill="hold"/>
                                        <p:tgtEl>
                                          <p:spTgt spid="13">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2127" y="1013968"/>
            <a:ext cx="1710944" cy="684784"/>
          </a:xfrm>
          <a:prstGeom prst="rect">
            <a:avLst/>
          </a:prstGeom>
          <a:blipFill>
            <a:blip r:embed="rId3" cstate="print"/>
            <a:stretch>
              <a:fillRect/>
            </a:stretch>
          </a:blipFill>
        </p:spPr>
        <p:txBody>
          <a:bodyPr wrap="square" lIns="0" tIns="0" rIns="0" bIns="0" rtlCol="0"/>
          <a:lstStyle/>
          <a:p>
            <a:endParaRPr sz="2400"/>
          </a:p>
        </p:txBody>
      </p:sp>
      <p:sp>
        <p:nvSpPr>
          <p:cNvPr id="3" name="object 3"/>
          <p:cNvSpPr/>
          <p:nvPr/>
        </p:nvSpPr>
        <p:spPr>
          <a:xfrm>
            <a:off x="1562607" y="1013968"/>
            <a:ext cx="1162304" cy="684784"/>
          </a:xfrm>
          <a:prstGeom prst="rect">
            <a:avLst/>
          </a:prstGeom>
          <a:blipFill>
            <a:blip r:embed="rId4" cstate="print"/>
            <a:stretch>
              <a:fillRect/>
            </a:stretch>
          </a:blipFill>
        </p:spPr>
        <p:txBody>
          <a:bodyPr wrap="square" lIns="0" tIns="0" rIns="0" bIns="0" rtlCol="0"/>
          <a:lstStyle/>
          <a:p>
            <a:endParaRPr sz="2400"/>
          </a:p>
        </p:txBody>
      </p:sp>
      <p:sp>
        <p:nvSpPr>
          <p:cNvPr id="6" name="object 6"/>
          <p:cNvSpPr txBox="1"/>
          <p:nvPr/>
        </p:nvSpPr>
        <p:spPr>
          <a:xfrm>
            <a:off x="437421" y="1088069"/>
            <a:ext cx="5880947" cy="673753"/>
          </a:xfrm>
          <a:prstGeom prst="rect">
            <a:avLst/>
          </a:prstGeom>
        </p:spPr>
        <p:txBody>
          <a:bodyPr vert="horz" wrap="square" lIns="0" tIns="16933" rIns="0" bIns="0" rtlCol="0">
            <a:spAutoFit/>
          </a:bodyPr>
          <a:lstStyle/>
          <a:p>
            <a:pPr>
              <a:lnSpc>
                <a:spcPct val="100000"/>
              </a:lnSpc>
            </a:pPr>
            <a:endParaRPr sz="2400" dirty="0">
              <a:latin typeface="Times New Roman"/>
              <a:cs typeface="Times New Roman"/>
            </a:endParaRPr>
          </a:p>
          <a:p>
            <a:pPr>
              <a:spcBef>
                <a:spcPts val="40"/>
              </a:spcBef>
            </a:pPr>
            <a:endParaRPr sz="1867" dirty="0">
              <a:latin typeface="Times New Roman"/>
              <a:cs typeface="Times New Roman"/>
            </a:endParaRPr>
          </a:p>
        </p:txBody>
      </p:sp>
      <p:sp>
        <p:nvSpPr>
          <p:cNvPr id="7" name="object 7"/>
          <p:cNvSpPr/>
          <p:nvPr/>
        </p:nvSpPr>
        <p:spPr>
          <a:xfrm>
            <a:off x="6536945" y="0"/>
            <a:ext cx="5655055" cy="6744208"/>
          </a:xfrm>
          <a:prstGeom prst="rect">
            <a:avLst/>
          </a:prstGeom>
          <a:blipFill>
            <a:blip r:embed="rId5" cstate="print"/>
            <a:stretch>
              <a:fillRect/>
            </a:stretch>
          </a:blipFill>
        </p:spPr>
        <p:txBody>
          <a:bodyPr wrap="square" lIns="0" tIns="0" rIns="0" bIns="0" rtlCol="0"/>
          <a:lstStyle/>
          <a:p>
            <a:endParaRPr sz="2400"/>
          </a:p>
        </p:txBody>
      </p:sp>
      <p:sp>
        <p:nvSpPr>
          <p:cNvPr id="8" name="object 8"/>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9" name="object 9"/>
          <p:cNvSpPr/>
          <p:nvPr/>
        </p:nvSpPr>
        <p:spPr>
          <a:xfrm>
            <a:off x="6536945" y="0"/>
            <a:ext cx="5655055" cy="6618224"/>
          </a:xfrm>
          <a:prstGeom prst="rect">
            <a:avLst/>
          </a:prstGeom>
          <a:blipFill>
            <a:blip r:embed="rId6" cstate="print"/>
            <a:stretch>
              <a:fillRect/>
            </a:stretch>
          </a:blipFill>
        </p:spPr>
        <p:txBody>
          <a:bodyPr wrap="square" lIns="0" tIns="0" rIns="0" bIns="0" rtlCol="0"/>
          <a:lstStyle/>
          <a:p>
            <a:endParaRPr sz="2400"/>
          </a:p>
        </p:txBody>
      </p:sp>
      <p:sp>
        <p:nvSpPr>
          <p:cNvPr id="10" name="object 10"/>
          <p:cNvSpPr/>
          <p:nvPr/>
        </p:nvSpPr>
        <p:spPr>
          <a:xfrm>
            <a:off x="9365488" y="5801360"/>
            <a:ext cx="2791968" cy="865632"/>
          </a:xfrm>
          <a:prstGeom prst="rect">
            <a:avLst/>
          </a:prstGeom>
          <a:blipFill>
            <a:blip r:embed="rId7" cstate="print"/>
            <a:stretch>
              <a:fillRect/>
            </a:stretch>
          </a:blipFill>
        </p:spPr>
        <p:txBody>
          <a:bodyPr wrap="square" lIns="0" tIns="0" rIns="0" bIns="0" rtlCol="0"/>
          <a:lstStyle/>
          <a:p>
            <a:endParaRPr sz="2400"/>
          </a:p>
        </p:txBody>
      </p:sp>
      <p:sp>
        <p:nvSpPr>
          <p:cNvPr id="11" name="object 11"/>
          <p:cNvSpPr/>
          <p:nvPr/>
        </p:nvSpPr>
        <p:spPr>
          <a:xfrm>
            <a:off x="221487" y="203201"/>
            <a:ext cx="5118607" cy="831087"/>
          </a:xfrm>
          <a:prstGeom prst="rect">
            <a:avLst/>
          </a:prstGeom>
          <a:blipFill>
            <a:blip r:embed="rId8" cstate="print"/>
            <a:stretch>
              <a:fillRect/>
            </a:stretch>
          </a:blipFill>
        </p:spPr>
        <p:txBody>
          <a:bodyPr wrap="square" lIns="0" tIns="0" rIns="0" bIns="0" rtlCol="0"/>
          <a:lstStyle/>
          <a:p>
            <a:endParaRPr sz="2400"/>
          </a:p>
        </p:txBody>
      </p:sp>
      <p:sp>
        <p:nvSpPr>
          <p:cNvPr id="12" name="object 12"/>
          <p:cNvSpPr/>
          <p:nvPr/>
        </p:nvSpPr>
        <p:spPr>
          <a:xfrm>
            <a:off x="4844287" y="203201"/>
            <a:ext cx="1489455" cy="831087"/>
          </a:xfrm>
          <a:prstGeom prst="rect">
            <a:avLst/>
          </a:prstGeom>
          <a:blipFill>
            <a:blip r:embed="rId9" cstate="print"/>
            <a:stretch>
              <a:fillRect/>
            </a:stretch>
          </a:blipFill>
        </p:spPr>
        <p:txBody>
          <a:bodyPr wrap="square" lIns="0" tIns="0" rIns="0" bIns="0" rtlCol="0"/>
          <a:lstStyle/>
          <a:p>
            <a:endParaRPr sz="2400"/>
          </a:p>
        </p:txBody>
      </p:sp>
      <p:sp>
        <p:nvSpPr>
          <p:cNvPr id="13" name="object 13"/>
          <p:cNvSpPr txBox="1">
            <a:spLocks noGrp="1"/>
          </p:cNvSpPr>
          <p:nvPr>
            <p:ph type="title"/>
          </p:nvPr>
        </p:nvSpPr>
        <p:spPr>
          <a:xfrm>
            <a:off x="437422" y="302993"/>
            <a:ext cx="5650653" cy="467586"/>
          </a:xfrm>
          <a:prstGeom prst="rect">
            <a:avLst/>
          </a:prstGeom>
        </p:spPr>
        <p:txBody>
          <a:bodyPr vert="horz" wrap="square" lIns="0" tIns="16087" rIns="0" bIns="0" rtlCol="0" anchor="ctr">
            <a:spAutoFit/>
          </a:bodyPr>
          <a:lstStyle/>
          <a:p>
            <a:pPr marL="16933">
              <a:lnSpc>
                <a:spcPct val="100000"/>
              </a:lnSpc>
              <a:spcBef>
                <a:spcPts val="127"/>
              </a:spcBef>
            </a:pPr>
            <a:endParaRPr sz="2933" dirty="0"/>
          </a:p>
        </p:txBody>
      </p:sp>
      <p:sp>
        <p:nvSpPr>
          <p:cNvPr id="14" name="TextBox 13"/>
          <p:cNvSpPr txBox="1"/>
          <p:nvPr/>
        </p:nvSpPr>
        <p:spPr>
          <a:xfrm>
            <a:off x="262127" y="1761822"/>
            <a:ext cx="5211573" cy="3139321"/>
          </a:xfrm>
          <a:prstGeom prst="rect">
            <a:avLst/>
          </a:prstGeom>
          <a:noFill/>
        </p:spPr>
        <p:txBody>
          <a:bodyPr wrap="square" rtlCol="0">
            <a:spAutoFit/>
          </a:bodyPr>
          <a:lstStyle/>
          <a:p>
            <a:r>
              <a:rPr lang="en-GB" dirty="0">
                <a:latin typeface="Century Gothic" panose="020B0502020202020204" pitchFamily="34" charset="0"/>
              </a:rPr>
              <a:t>Of these victims, which do you think is the most common form of exploitation?</a:t>
            </a:r>
          </a:p>
          <a:p>
            <a:endParaRPr lang="en-GB" dirty="0">
              <a:latin typeface="Century Gothic" panose="020B0502020202020204" pitchFamily="34" charset="0"/>
            </a:endParaRPr>
          </a:p>
          <a:p>
            <a:pPr marL="342900" indent="-342900">
              <a:buAutoNum type="alphaLcParenR"/>
            </a:pPr>
            <a:r>
              <a:rPr lang="en-GB" dirty="0">
                <a:latin typeface="Century Gothic" panose="020B0502020202020204" pitchFamily="34" charset="0"/>
              </a:rPr>
              <a:t>Forced labour</a:t>
            </a:r>
          </a:p>
          <a:p>
            <a:pPr marL="342900" indent="-342900">
              <a:buAutoNum type="alphaLcParenR"/>
            </a:pPr>
            <a:r>
              <a:rPr lang="en-GB" dirty="0">
                <a:latin typeface="Century Gothic" panose="020B0502020202020204" pitchFamily="34" charset="0"/>
              </a:rPr>
              <a:t>Sexual exploitation</a:t>
            </a:r>
          </a:p>
          <a:p>
            <a:pPr marL="342900" indent="-342900">
              <a:buAutoNum type="alphaLcParenR"/>
            </a:pPr>
            <a:r>
              <a:rPr lang="en-GB" dirty="0">
                <a:latin typeface="Century Gothic" panose="020B0502020202020204" pitchFamily="34" charset="0"/>
              </a:rPr>
              <a:t>Domestic servitude</a:t>
            </a:r>
          </a:p>
          <a:p>
            <a:pPr marL="342900" indent="-342900">
              <a:buAutoNum type="alphaLcParenR"/>
            </a:pPr>
            <a:r>
              <a:rPr lang="en-GB" dirty="0">
                <a:latin typeface="Century Gothic" panose="020B0502020202020204" pitchFamily="34" charset="0"/>
              </a:rPr>
              <a:t>Organ harvesting</a:t>
            </a:r>
          </a:p>
          <a:p>
            <a:pPr marL="342900" indent="-342900">
              <a:buAutoNum type="alphaLcParenR"/>
            </a:pPr>
            <a:endParaRPr lang="en-GB" dirty="0">
              <a:latin typeface="Century Gothic" panose="020B0502020202020204" pitchFamily="34" charset="0"/>
            </a:endParaRPr>
          </a:p>
          <a:p>
            <a:pPr marL="342900" indent="-342900">
              <a:buAutoNum type="alphaLcParenR"/>
            </a:pPr>
            <a:endParaRPr lang="en-GB" dirty="0">
              <a:latin typeface="Century Gothic" panose="020B0502020202020204" pitchFamily="34" charset="0"/>
            </a:endParaRPr>
          </a:p>
          <a:p>
            <a:r>
              <a:rPr lang="en-GB" dirty="0">
                <a:latin typeface="Century Gothic" panose="020B0502020202020204" pitchFamily="34" charset="0"/>
              </a:rPr>
              <a:t>Answer: Forced labour</a:t>
            </a:r>
          </a:p>
          <a:p>
            <a:pPr marL="342900" indent="-342900">
              <a:buAutoNum type="alphaLcParenR"/>
            </a:pPr>
            <a:endParaRPr lang="en-GB" dirty="0"/>
          </a:p>
        </p:txBody>
      </p:sp>
    </p:spTree>
    <p:extLst>
      <p:ext uri="{BB962C8B-B14F-4D97-AF65-F5344CB8AC3E}">
        <p14:creationId xmlns:p14="http://schemas.microsoft.com/office/powerpoint/2010/main" val="185515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8" end="8"/>
                                            </p:txEl>
                                          </p:spTgt>
                                        </p:tgtEl>
                                        <p:attrNameLst>
                                          <p:attrName>style.visibility</p:attrName>
                                        </p:attrNameLst>
                                      </p:cBhvr>
                                      <p:to>
                                        <p:strVal val="visible"/>
                                      </p:to>
                                    </p:set>
                                    <p:anim calcmode="lin" valueType="num">
                                      <p:cBhvr additive="base">
                                        <p:cTn id="7"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92608" y="1209040"/>
            <a:ext cx="2316480" cy="684784"/>
          </a:xfrm>
          <a:prstGeom prst="rect">
            <a:avLst/>
          </a:prstGeom>
          <a:blipFill>
            <a:blip r:embed="rId2" cstate="print"/>
            <a:stretch>
              <a:fillRect/>
            </a:stretch>
          </a:blipFill>
        </p:spPr>
        <p:txBody>
          <a:bodyPr wrap="square" lIns="0" tIns="0" rIns="0" bIns="0" rtlCol="0"/>
          <a:lstStyle/>
          <a:p>
            <a:endParaRPr sz="2400"/>
          </a:p>
        </p:txBody>
      </p:sp>
      <p:sp>
        <p:nvSpPr>
          <p:cNvPr id="6" name="object 6"/>
          <p:cNvSpPr/>
          <p:nvPr/>
        </p:nvSpPr>
        <p:spPr>
          <a:xfrm>
            <a:off x="6534912" y="0"/>
            <a:ext cx="5657088" cy="6738109"/>
          </a:xfrm>
          <a:prstGeom prst="rect">
            <a:avLst/>
          </a:prstGeom>
          <a:blipFill>
            <a:blip r:embed="rId3" cstate="print"/>
            <a:stretch>
              <a:fillRect/>
            </a:stretch>
          </a:blipFill>
        </p:spPr>
        <p:txBody>
          <a:bodyPr wrap="square" lIns="0" tIns="0" rIns="0" bIns="0" rtlCol="0"/>
          <a:lstStyle/>
          <a:p>
            <a:endParaRPr sz="2400"/>
          </a:p>
        </p:txBody>
      </p:sp>
      <p:sp>
        <p:nvSpPr>
          <p:cNvPr id="7" name="object 7"/>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8" name="object 8"/>
          <p:cNvSpPr/>
          <p:nvPr/>
        </p:nvSpPr>
        <p:spPr>
          <a:xfrm>
            <a:off x="6534913" y="10157"/>
            <a:ext cx="5657087" cy="6707632"/>
          </a:xfrm>
          <a:prstGeom prst="rect">
            <a:avLst/>
          </a:prstGeom>
          <a:blipFill>
            <a:blip r:embed="rId4" cstate="print"/>
            <a:stretch>
              <a:fillRect/>
            </a:stretch>
          </a:blipFill>
        </p:spPr>
        <p:txBody>
          <a:bodyPr wrap="square" lIns="0" tIns="0" rIns="0" bIns="0" rtlCol="0"/>
          <a:lstStyle/>
          <a:p>
            <a:endParaRPr sz="2400"/>
          </a:p>
        </p:txBody>
      </p:sp>
      <p:sp>
        <p:nvSpPr>
          <p:cNvPr id="9" name="object 9"/>
          <p:cNvSpPr/>
          <p:nvPr/>
        </p:nvSpPr>
        <p:spPr>
          <a:xfrm>
            <a:off x="9365488" y="5801360"/>
            <a:ext cx="2791968" cy="865632"/>
          </a:xfrm>
          <a:prstGeom prst="rect">
            <a:avLst/>
          </a:prstGeom>
          <a:blipFill>
            <a:blip r:embed="rId5" cstate="print"/>
            <a:stretch>
              <a:fillRect/>
            </a:stretch>
          </a:blipFill>
        </p:spPr>
        <p:txBody>
          <a:bodyPr wrap="square" lIns="0" tIns="0" rIns="0" bIns="0" rtlCol="0"/>
          <a:lstStyle/>
          <a:p>
            <a:endParaRPr sz="2400"/>
          </a:p>
        </p:txBody>
      </p:sp>
      <p:sp>
        <p:nvSpPr>
          <p:cNvPr id="10" name="object 10"/>
          <p:cNvSpPr/>
          <p:nvPr/>
        </p:nvSpPr>
        <p:spPr>
          <a:xfrm>
            <a:off x="221487" y="203201"/>
            <a:ext cx="5118607" cy="831087"/>
          </a:xfrm>
          <a:prstGeom prst="rect">
            <a:avLst/>
          </a:prstGeom>
          <a:blipFill>
            <a:blip r:embed="rId6" cstate="print"/>
            <a:stretch>
              <a:fillRect/>
            </a:stretch>
          </a:blipFill>
        </p:spPr>
        <p:txBody>
          <a:bodyPr wrap="square" lIns="0" tIns="0" rIns="0" bIns="0" rtlCol="0"/>
          <a:lstStyle/>
          <a:p>
            <a:endParaRPr sz="2400"/>
          </a:p>
        </p:txBody>
      </p:sp>
      <p:sp>
        <p:nvSpPr>
          <p:cNvPr id="11" name="object 11"/>
          <p:cNvSpPr/>
          <p:nvPr/>
        </p:nvSpPr>
        <p:spPr>
          <a:xfrm>
            <a:off x="4844287" y="203201"/>
            <a:ext cx="1489455" cy="831087"/>
          </a:xfrm>
          <a:prstGeom prst="rect">
            <a:avLst/>
          </a:prstGeom>
          <a:blipFill>
            <a:blip r:embed="rId7" cstate="print"/>
            <a:stretch>
              <a:fillRect/>
            </a:stretch>
          </a:blipFill>
        </p:spPr>
        <p:txBody>
          <a:bodyPr wrap="square" lIns="0" tIns="0" rIns="0" bIns="0" rtlCol="0"/>
          <a:lstStyle/>
          <a:p>
            <a:endParaRPr sz="2400"/>
          </a:p>
        </p:txBody>
      </p:sp>
      <p:sp>
        <p:nvSpPr>
          <p:cNvPr id="12" name="object 12"/>
          <p:cNvSpPr txBox="1">
            <a:spLocks noGrp="1"/>
          </p:cNvSpPr>
          <p:nvPr>
            <p:ph type="title"/>
          </p:nvPr>
        </p:nvSpPr>
        <p:spPr>
          <a:xfrm>
            <a:off x="437422" y="302993"/>
            <a:ext cx="5650653" cy="467586"/>
          </a:xfrm>
          <a:prstGeom prst="rect">
            <a:avLst/>
          </a:prstGeom>
        </p:spPr>
        <p:txBody>
          <a:bodyPr vert="horz" wrap="square" lIns="0" tIns="16087" rIns="0" bIns="0" rtlCol="0" anchor="ctr">
            <a:spAutoFit/>
          </a:bodyPr>
          <a:lstStyle/>
          <a:p>
            <a:pPr marL="16933">
              <a:lnSpc>
                <a:spcPct val="100000"/>
              </a:lnSpc>
              <a:spcBef>
                <a:spcPts val="127"/>
              </a:spcBef>
            </a:pPr>
            <a:endParaRPr sz="2933" dirty="0"/>
          </a:p>
        </p:txBody>
      </p:sp>
      <p:sp>
        <p:nvSpPr>
          <p:cNvPr id="13" name="TextBox 12"/>
          <p:cNvSpPr txBox="1"/>
          <p:nvPr/>
        </p:nvSpPr>
        <p:spPr>
          <a:xfrm>
            <a:off x="437422" y="2044700"/>
            <a:ext cx="5010878" cy="3139321"/>
          </a:xfrm>
          <a:prstGeom prst="rect">
            <a:avLst/>
          </a:prstGeom>
          <a:noFill/>
        </p:spPr>
        <p:txBody>
          <a:bodyPr wrap="square" rtlCol="0">
            <a:spAutoFit/>
          </a:bodyPr>
          <a:lstStyle/>
          <a:p>
            <a:r>
              <a:rPr lang="en-GB" dirty="0">
                <a:latin typeface="Century Gothic" panose="020B0502020202020204" pitchFamily="34" charset="0"/>
              </a:rPr>
              <a:t>Were there more males or females trafficked during 2017?</a:t>
            </a:r>
          </a:p>
          <a:p>
            <a:pPr marL="342900" indent="-342900">
              <a:buAutoNum type="alphaLcParenR"/>
            </a:pPr>
            <a:r>
              <a:rPr lang="en-GB" dirty="0">
                <a:latin typeface="Century Gothic" panose="020B0502020202020204" pitchFamily="34" charset="0"/>
              </a:rPr>
              <a:t>Males</a:t>
            </a:r>
          </a:p>
          <a:p>
            <a:pPr marL="342900" indent="-342900">
              <a:buAutoNum type="alphaLcParenR"/>
            </a:pPr>
            <a:r>
              <a:rPr lang="en-GB" dirty="0">
                <a:latin typeface="Century Gothic" panose="020B0502020202020204" pitchFamily="34" charset="0"/>
              </a:rPr>
              <a:t>Females</a:t>
            </a:r>
          </a:p>
          <a:p>
            <a:pPr marL="342900" indent="-342900">
              <a:buAutoNum type="alphaLcParenR"/>
            </a:pPr>
            <a:endParaRPr lang="en-GB" dirty="0">
              <a:latin typeface="Century Gothic" panose="020B0502020202020204" pitchFamily="34" charset="0"/>
            </a:endParaRPr>
          </a:p>
          <a:p>
            <a:r>
              <a:rPr lang="en-GB" dirty="0">
                <a:latin typeface="Century Gothic" panose="020B0502020202020204" pitchFamily="34" charset="0"/>
              </a:rPr>
              <a:t>Answer:  Males</a:t>
            </a:r>
          </a:p>
          <a:p>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2668 males  2454 females  3 transgender</a:t>
            </a:r>
          </a:p>
          <a:p>
            <a:endParaRPr lang="en-GB" dirty="0"/>
          </a:p>
          <a:p>
            <a:endParaRPr lang="en-GB" dirty="0"/>
          </a:p>
        </p:txBody>
      </p:sp>
    </p:spTree>
    <p:extLst>
      <p:ext uri="{BB962C8B-B14F-4D97-AF65-F5344CB8AC3E}">
        <p14:creationId xmlns:p14="http://schemas.microsoft.com/office/powerpoint/2010/main" val="14744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xEl>
                                              <p:pRg st="4" end="4"/>
                                            </p:txEl>
                                          </p:spTgt>
                                        </p:tgtEl>
                                        <p:attrNameLst>
                                          <p:attrName>style.visibility</p:attrName>
                                        </p:attrNameLst>
                                      </p:cBhvr>
                                      <p:to>
                                        <p:strVal val="visible"/>
                                      </p:to>
                                    </p:set>
                                    <p:anim calcmode="lin" valueType="num">
                                      <p:cBhvr additive="base">
                                        <p:cTn id="7"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xEl>
                                              <p:pRg st="7" end="7"/>
                                            </p:txEl>
                                          </p:spTgt>
                                        </p:tgtEl>
                                        <p:attrNameLst>
                                          <p:attrName>style.visibility</p:attrName>
                                        </p:attrNameLst>
                                      </p:cBhvr>
                                      <p:to>
                                        <p:strVal val="visible"/>
                                      </p:to>
                                    </p:set>
                                    <p:anim calcmode="lin" valueType="num">
                                      <p:cBhvr additive="base">
                                        <p:cTn id="11" dur="500" fill="hold"/>
                                        <p:tgtEl>
                                          <p:spTgt spid="13">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2127" y="1099311"/>
            <a:ext cx="1710944" cy="684784"/>
          </a:xfrm>
          <a:prstGeom prst="rect">
            <a:avLst/>
          </a:prstGeom>
          <a:blipFill>
            <a:blip r:embed="rId2" cstate="print"/>
            <a:stretch>
              <a:fillRect/>
            </a:stretch>
          </a:blipFill>
        </p:spPr>
        <p:txBody>
          <a:bodyPr wrap="square" lIns="0" tIns="0" rIns="0" bIns="0" rtlCol="0"/>
          <a:lstStyle/>
          <a:p>
            <a:endParaRPr sz="2400"/>
          </a:p>
        </p:txBody>
      </p:sp>
      <p:sp>
        <p:nvSpPr>
          <p:cNvPr id="3" name="object 3"/>
          <p:cNvSpPr/>
          <p:nvPr/>
        </p:nvSpPr>
        <p:spPr>
          <a:xfrm>
            <a:off x="1562607" y="1099311"/>
            <a:ext cx="934720" cy="684784"/>
          </a:xfrm>
          <a:prstGeom prst="rect">
            <a:avLst/>
          </a:prstGeom>
          <a:blipFill>
            <a:blip r:embed="rId3" cstate="print"/>
            <a:stretch>
              <a:fillRect/>
            </a:stretch>
          </a:blipFill>
        </p:spPr>
        <p:txBody>
          <a:bodyPr wrap="square" lIns="0" tIns="0" rIns="0" bIns="0" rtlCol="0"/>
          <a:lstStyle/>
          <a:p>
            <a:endParaRPr sz="2400"/>
          </a:p>
        </p:txBody>
      </p:sp>
      <p:sp>
        <p:nvSpPr>
          <p:cNvPr id="9" name="object 9"/>
          <p:cNvSpPr txBox="1"/>
          <p:nvPr/>
        </p:nvSpPr>
        <p:spPr>
          <a:xfrm>
            <a:off x="288272" y="1173819"/>
            <a:ext cx="5590539" cy="489087"/>
          </a:xfrm>
          <a:prstGeom prst="rect">
            <a:avLst/>
          </a:prstGeom>
        </p:spPr>
        <p:txBody>
          <a:bodyPr vert="horz" wrap="square" lIns="0" tIns="16933" rIns="0" bIns="0" rtlCol="0">
            <a:spAutoFit/>
          </a:bodyPr>
          <a:lstStyle/>
          <a:p>
            <a:pPr>
              <a:spcBef>
                <a:spcPts val="67"/>
              </a:spcBef>
            </a:pPr>
            <a:endParaRPr sz="3067" dirty="0">
              <a:latin typeface="Times New Roman"/>
              <a:cs typeface="Times New Roman"/>
            </a:endParaRPr>
          </a:p>
        </p:txBody>
      </p:sp>
      <p:sp>
        <p:nvSpPr>
          <p:cNvPr id="10" name="object 10"/>
          <p:cNvSpPr/>
          <p:nvPr/>
        </p:nvSpPr>
        <p:spPr>
          <a:xfrm>
            <a:off x="6421120" y="4061"/>
            <a:ext cx="5770880" cy="6754368"/>
          </a:xfrm>
          <a:prstGeom prst="rect">
            <a:avLst/>
          </a:prstGeom>
          <a:blipFill>
            <a:blip r:embed="rId4" cstate="print"/>
            <a:stretch>
              <a:fillRect/>
            </a:stretch>
          </a:blipFill>
        </p:spPr>
        <p:txBody>
          <a:bodyPr wrap="square" lIns="0" tIns="0" rIns="0" bIns="0" rtlCol="0"/>
          <a:lstStyle/>
          <a:p>
            <a:endParaRPr sz="2400"/>
          </a:p>
        </p:txBody>
      </p:sp>
      <p:sp>
        <p:nvSpPr>
          <p:cNvPr id="11" name="object 11"/>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12" name="object 12"/>
          <p:cNvSpPr/>
          <p:nvPr/>
        </p:nvSpPr>
        <p:spPr>
          <a:xfrm>
            <a:off x="6421120" y="4063"/>
            <a:ext cx="5770880" cy="6702213"/>
          </a:xfrm>
          <a:custGeom>
            <a:avLst/>
            <a:gdLst/>
            <a:ahLst/>
            <a:cxnLst/>
            <a:rect l="l" t="t" r="r" b="b"/>
            <a:pathLst>
              <a:path w="4328159" h="5026660">
                <a:moveTo>
                  <a:pt x="0" y="5026152"/>
                </a:moveTo>
                <a:lnTo>
                  <a:pt x="4328160" y="5026152"/>
                </a:lnTo>
                <a:lnTo>
                  <a:pt x="4328160" y="0"/>
                </a:lnTo>
                <a:lnTo>
                  <a:pt x="0" y="0"/>
                </a:lnTo>
                <a:lnTo>
                  <a:pt x="0" y="5026152"/>
                </a:lnTo>
                <a:close/>
              </a:path>
            </a:pathLst>
          </a:custGeom>
          <a:solidFill>
            <a:srgbClr val="252525">
              <a:alpha val="59999"/>
            </a:srgbClr>
          </a:solidFill>
        </p:spPr>
        <p:txBody>
          <a:bodyPr wrap="square" lIns="0" tIns="0" rIns="0" bIns="0" rtlCol="0"/>
          <a:lstStyle/>
          <a:p>
            <a:endParaRPr sz="2400"/>
          </a:p>
        </p:txBody>
      </p:sp>
      <p:sp>
        <p:nvSpPr>
          <p:cNvPr id="13" name="object 13"/>
          <p:cNvSpPr/>
          <p:nvPr/>
        </p:nvSpPr>
        <p:spPr>
          <a:xfrm>
            <a:off x="221487" y="203201"/>
            <a:ext cx="5118607" cy="831087"/>
          </a:xfrm>
          <a:prstGeom prst="rect">
            <a:avLst/>
          </a:prstGeom>
          <a:blipFill>
            <a:blip r:embed="rId5" cstate="print"/>
            <a:stretch>
              <a:fillRect/>
            </a:stretch>
          </a:blipFill>
        </p:spPr>
        <p:txBody>
          <a:bodyPr wrap="square" lIns="0" tIns="0" rIns="0" bIns="0" rtlCol="0"/>
          <a:lstStyle/>
          <a:p>
            <a:endParaRPr sz="2400"/>
          </a:p>
        </p:txBody>
      </p:sp>
      <p:sp>
        <p:nvSpPr>
          <p:cNvPr id="14" name="object 14"/>
          <p:cNvSpPr/>
          <p:nvPr/>
        </p:nvSpPr>
        <p:spPr>
          <a:xfrm>
            <a:off x="4844287" y="203201"/>
            <a:ext cx="1489455" cy="831087"/>
          </a:xfrm>
          <a:prstGeom prst="rect">
            <a:avLst/>
          </a:prstGeom>
          <a:blipFill>
            <a:blip r:embed="rId6" cstate="print"/>
            <a:stretch>
              <a:fillRect/>
            </a:stretch>
          </a:blipFill>
        </p:spPr>
        <p:txBody>
          <a:bodyPr wrap="square" lIns="0" tIns="0" rIns="0" bIns="0" rtlCol="0"/>
          <a:lstStyle/>
          <a:p>
            <a:endParaRPr sz="2400"/>
          </a:p>
        </p:txBody>
      </p:sp>
      <p:sp>
        <p:nvSpPr>
          <p:cNvPr id="15" name="object 15"/>
          <p:cNvSpPr txBox="1">
            <a:spLocks noGrp="1"/>
          </p:cNvSpPr>
          <p:nvPr>
            <p:ph type="title"/>
          </p:nvPr>
        </p:nvSpPr>
        <p:spPr>
          <a:xfrm>
            <a:off x="437422" y="302993"/>
            <a:ext cx="5650653" cy="467586"/>
          </a:xfrm>
          <a:prstGeom prst="rect">
            <a:avLst/>
          </a:prstGeom>
        </p:spPr>
        <p:txBody>
          <a:bodyPr vert="horz" wrap="square" lIns="0" tIns="16087" rIns="0" bIns="0" rtlCol="0" anchor="ctr">
            <a:spAutoFit/>
          </a:bodyPr>
          <a:lstStyle/>
          <a:p>
            <a:pPr marL="16933">
              <a:lnSpc>
                <a:spcPct val="100000"/>
              </a:lnSpc>
              <a:spcBef>
                <a:spcPts val="127"/>
              </a:spcBef>
            </a:pPr>
            <a:endParaRPr sz="2933" dirty="0"/>
          </a:p>
        </p:txBody>
      </p:sp>
      <p:sp>
        <p:nvSpPr>
          <p:cNvPr id="16" name="object 16"/>
          <p:cNvSpPr/>
          <p:nvPr/>
        </p:nvSpPr>
        <p:spPr>
          <a:xfrm>
            <a:off x="9395968" y="5844029"/>
            <a:ext cx="2796029" cy="861568"/>
          </a:xfrm>
          <a:prstGeom prst="rect">
            <a:avLst/>
          </a:prstGeom>
          <a:blipFill>
            <a:blip r:embed="rId7" cstate="print"/>
            <a:stretch>
              <a:fillRect/>
            </a:stretch>
          </a:blipFill>
        </p:spPr>
        <p:txBody>
          <a:bodyPr wrap="square" lIns="0" tIns="0" rIns="0" bIns="0" rtlCol="0"/>
          <a:lstStyle/>
          <a:p>
            <a:endParaRPr sz="2400"/>
          </a:p>
        </p:txBody>
      </p:sp>
      <p:sp>
        <p:nvSpPr>
          <p:cNvPr id="17" name="TextBox 16"/>
          <p:cNvSpPr txBox="1"/>
          <p:nvPr/>
        </p:nvSpPr>
        <p:spPr>
          <a:xfrm>
            <a:off x="437422" y="1784095"/>
            <a:ext cx="4902672" cy="3416320"/>
          </a:xfrm>
          <a:prstGeom prst="rect">
            <a:avLst/>
          </a:prstGeom>
          <a:noFill/>
        </p:spPr>
        <p:txBody>
          <a:bodyPr wrap="square" rtlCol="0">
            <a:spAutoFit/>
          </a:bodyPr>
          <a:lstStyle/>
          <a:p>
            <a:r>
              <a:rPr lang="en-GB" dirty="0">
                <a:latin typeface="Century Gothic" panose="020B0502020202020204" pitchFamily="34" charset="0"/>
              </a:rPr>
              <a:t>What do the letters NRM stand for?</a:t>
            </a:r>
          </a:p>
          <a:p>
            <a:endParaRPr lang="en-GB" dirty="0">
              <a:latin typeface="Century Gothic" panose="020B0502020202020204" pitchFamily="34" charset="0"/>
            </a:endParaRPr>
          </a:p>
          <a:p>
            <a:pPr marL="342900" indent="-342900">
              <a:buAutoNum type="alphaLcParenR"/>
            </a:pPr>
            <a:r>
              <a:rPr lang="en-GB" dirty="0">
                <a:latin typeface="Century Gothic" panose="020B0502020202020204" pitchFamily="34" charset="0"/>
              </a:rPr>
              <a:t>National Refugee Measures</a:t>
            </a:r>
          </a:p>
          <a:p>
            <a:pPr marL="342900" indent="-342900">
              <a:buAutoNum type="alphaLcParenR"/>
            </a:pPr>
            <a:r>
              <a:rPr lang="en-GB" dirty="0">
                <a:latin typeface="Century Gothic" panose="020B0502020202020204" pitchFamily="34" charset="0"/>
              </a:rPr>
              <a:t>National Referral Mechanism</a:t>
            </a:r>
          </a:p>
          <a:p>
            <a:pPr marL="342900" indent="-342900">
              <a:buAutoNum type="alphaLcParenR"/>
            </a:pPr>
            <a:r>
              <a:rPr lang="en-GB" dirty="0">
                <a:latin typeface="Century Gothic" panose="020B0502020202020204" pitchFamily="34" charset="0"/>
              </a:rPr>
              <a:t>Nationwide Refugee Monitoring</a:t>
            </a:r>
          </a:p>
          <a:p>
            <a:pPr marL="342900" indent="-342900">
              <a:buAutoNum type="alphaLcParenR"/>
            </a:pPr>
            <a:r>
              <a:rPr lang="en-GB" dirty="0">
                <a:latin typeface="Century Gothic" panose="020B0502020202020204" pitchFamily="34" charset="0"/>
              </a:rPr>
              <a:t>National Referral Measures</a:t>
            </a:r>
          </a:p>
          <a:p>
            <a:pPr marL="342900" indent="-342900">
              <a:buAutoNum type="alphaLcParenR"/>
            </a:pPr>
            <a:endParaRPr lang="en-GB" dirty="0">
              <a:latin typeface="Century Gothic" panose="020B0502020202020204" pitchFamily="34" charset="0"/>
            </a:endParaRPr>
          </a:p>
          <a:p>
            <a:pPr marL="342900" indent="-342900">
              <a:buAutoNum type="alphaLcParenR"/>
            </a:pPr>
            <a:endParaRPr lang="en-GB" dirty="0">
              <a:latin typeface="Century Gothic" panose="020B0502020202020204" pitchFamily="34" charset="0"/>
            </a:endParaRPr>
          </a:p>
          <a:p>
            <a:r>
              <a:rPr lang="en-GB" dirty="0">
                <a:latin typeface="Century Gothic" panose="020B0502020202020204" pitchFamily="34" charset="0"/>
              </a:rPr>
              <a:t>Answer: National Referral Mechanism</a:t>
            </a:r>
          </a:p>
          <a:p>
            <a:pPr marL="342900" indent="-342900">
              <a:buAutoNum type="alphaLcParenR"/>
            </a:pPr>
            <a:endParaRPr lang="en-GB" dirty="0"/>
          </a:p>
          <a:p>
            <a:pPr marL="342900" indent="-342900">
              <a:buAutoNum type="alphaLcParenR"/>
            </a:pPr>
            <a:endParaRPr lang="en-GB" dirty="0"/>
          </a:p>
          <a:p>
            <a:pPr marL="342900" indent="-342900">
              <a:buAutoNum type="alphaLcParenR"/>
            </a:pPr>
            <a:endParaRPr lang="en-GB" dirty="0"/>
          </a:p>
        </p:txBody>
      </p:sp>
    </p:spTree>
    <p:extLst>
      <p:ext uri="{BB962C8B-B14F-4D97-AF65-F5344CB8AC3E}">
        <p14:creationId xmlns:p14="http://schemas.microsoft.com/office/powerpoint/2010/main" val="125215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8863" y="1202944"/>
            <a:ext cx="1710944" cy="684784"/>
          </a:xfrm>
          <a:prstGeom prst="rect">
            <a:avLst/>
          </a:prstGeom>
          <a:blipFill>
            <a:blip r:embed="rId2" cstate="print"/>
            <a:stretch>
              <a:fillRect/>
            </a:stretch>
          </a:blipFill>
        </p:spPr>
        <p:txBody>
          <a:bodyPr wrap="square" lIns="0" tIns="0" rIns="0" bIns="0" rtlCol="0"/>
          <a:lstStyle/>
          <a:p>
            <a:endParaRPr sz="2400"/>
          </a:p>
        </p:txBody>
      </p:sp>
      <p:sp>
        <p:nvSpPr>
          <p:cNvPr id="3" name="object 3"/>
          <p:cNvSpPr/>
          <p:nvPr/>
        </p:nvSpPr>
        <p:spPr>
          <a:xfrm>
            <a:off x="1609344" y="1202944"/>
            <a:ext cx="786384" cy="684784"/>
          </a:xfrm>
          <a:prstGeom prst="rect">
            <a:avLst/>
          </a:prstGeom>
          <a:blipFill>
            <a:blip r:embed="rId3" cstate="print"/>
            <a:stretch>
              <a:fillRect/>
            </a:stretch>
          </a:blipFill>
        </p:spPr>
        <p:txBody>
          <a:bodyPr wrap="square" lIns="0" tIns="0" rIns="0" bIns="0" rtlCol="0"/>
          <a:lstStyle/>
          <a:p>
            <a:endParaRPr sz="2400"/>
          </a:p>
        </p:txBody>
      </p:sp>
      <p:sp>
        <p:nvSpPr>
          <p:cNvPr id="8" name="object 8"/>
          <p:cNvSpPr/>
          <p:nvPr/>
        </p:nvSpPr>
        <p:spPr>
          <a:xfrm>
            <a:off x="6526784" y="0"/>
            <a:ext cx="5665216" cy="6754365"/>
          </a:xfrm>
          <a:prstGeom prst="rect">
            <a:avLst/>
          </a:prstGeom>
          <a:blipFill>
            <a:blip r:embed="rId4" cstate="print"/>
            <a:stretch>
              <a:fillRect/>
            </a:stretch>
          </a:blipFill>
        </p:spPr>
        <p:txBody>
          <a:bodyPr wrap="square" lIns="0" tIns="0" rIns="0" bIns="0" rtlCol="0"/>
          <a:lstStyle/>
          <a:p>
            <a:endParaRPr sz="2400"/>
          </a:p>
        </p:txBody>
      </p:sp>
      <p:sp>
        <p:nvSpPr>
          <p:cNvPr id="9" name="object 9"/>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10" name="object 10"/>
          <p:cNvSpPr/>
          <p:nvPr/>
        </p:nvSpPr>
        <p:spPr>
          <a:xfrm>
            <a:off x="6526784" y="0"/>
            <a:ext cx="5657088" cy="6705597"/>
          </a:xfrm>
          <a:prstGeom prst="rect">
            <a:avLst/>
          </a:prstGeom>
          <a:blipFill>
            <a:blip r:embed="rId5" cstate="print"/>
            <a:stretch>
              <a:fillRect/>
            </a:stretch>
          </a:blipFill>
        </p:spPr>
        <p:txBody>
          <a:bodyPr wrap="square" lIns="0" tIns="0" rIns="0" bIns="0" rtlCol="0"/>
          <a:lstStyle/>
          <a:p>
            <a:endParaRPr sz="2400"/>
          </a:p>
        </p:txBody>
      </p:sp>
      <p:sp>
        <p:nvSpPr>
          <p:cNvPr id="11" name="object 11"/>
          <p:cNvSpPr/>
          <p:nvPr/>
        </p:nvSpPr>
        <p:spPr>
          <a:xfrm>
            <a:off x="9365488" y="5801360"/>
            <a:ext cx="2791968" cy="865632"/>
          </a:xfrm>
          <a:prstGeom prst="rect">
            <a:avLst/>
          </a:prstGeom>
          <a:blipFill>
            <a:blip r:embed="rId6" cstate="print"/>
            <a:stretch>
              <a:fillRect/>
            </a:stretch>
          </a:blipFill>
        </p:spPr>
        <p:txBody>
          <a:bodyPr wrap="square" lIns="0" tIns="0" rIns="0" bIns="0" rtlCol="0"/>
          <a:lstStyle/>
          <a:p>
            <a:endParaRPr sz="2400"/>
          </a:p>
        </p:txBody>
      </p:sp>
      <p:sp>
        <p:nvSpPr>
          <p:cNvPr id="12" name="object 12"/>
          <p:cNvSpPr/>
          <p:nvPr/>
        </p:nvSpPr>
        <p:spPr>
          <a:xfrm>
            <a:off x="221487" y="203201"/>
            <a:ext cx="5118607" cy="831087"/>
          </a:xfrm>
          <a:prstGeom prst="rect">
            <a:avLst/>
          </a:prstGeom>
          <a:blipFill>
            <a:blip r:embed="rId7" cstate="print"/>
            <a:stretch>
              <a:fillRect/>
            </a:stretch>
          </a:blipFill>
        </p:spPr>
        <p:txBody>
          <a:bodyPr wrap="square" lIns="0" tIns="0" rIns="0" bIns="0" rtlCol="0"/>
          <a:lstStyle/>
          <a:p>
            <a:endParaRPr sz="2400"/>
          </a:p>
        </p:txBody>
      </p:sp>
      <p:sp>
        <p:nvSpPr>
          <p:cNvPr id="13" name="object 13"/>
          <p:cNvSpPr/>
          <p:nvPr/>
        </p:nvSpPr>
        <p:spPr>
          <a:xfrm>
            <a:off x="4844287" y="203201"/>
            <a:ext cx="1489455" cy="831087"/>
          </a:xfrm>
          <a:prstGeom prst="rect">
            <a:avLst/>
          </a:prstGeom>
          <a:blipFill>
            <a:blip r:embed="rId8" cstate="print"/>
            <a:stretch>
              <a:fillRect/>
            </a:stretch>
          </a:blipFill>
        </p:spPr>
        <p:txBody>
          <a:bodyPr wrap="square" lIns="0" tIns="0" rIns="0" bIns="0" rtlCol="0"/>
          <a:lstStyle/>
          <a:p>
            <a:endParaRPr sz="2400"/>
          </a:p>
        </p:txBody>
      </p:sp>
      <p:sp>
        <p:nvSpPr>
          <p:cNvPr id="14" name="object 14"/>
          <p:cNvSpPr txBox="1">
            <a:spLocks noGrp="1"/>
          </p:cNvSpPr>
          <p:nvPr>
            <p:ph type="title"/>
          </p:nvPr>
        </p:nvSpPr>
        <p:spPr>
          <a:xfrm>
            <a:off x="437422" y="302993"/>
            <a:ext cx="5650653" cy="467586"/>
          </a:xfrm>
          <a:prstGeom prst="rect">
            <a:avLst/>
          </a:prstGeom>
        </p:spPr>
        <p:txBody>
          <a:bodyPr vert="horz" wrap="square" lIns="0" tIns="16087" rIns="0" bIns="0" rtlCol="0" anchor="ctr">
            <a:spAutoFit/>
          </a:bodyPr>
          <a:lstStyle/>
          <a:p>
            <a:pPr marL="16933">
              <a:lnSpc>
                <a:spcPct val="100000"/>
              </a:lnSpc>
              <a:spcBef>
                <a:spcPts val="127"/>
              </a:spcBef>
            </a:pPr>
            <a:endParaRPr sz="2933" dirty="0"/>
          </a:p>
        </p:txBody>
      </p:sp>
      <p:sp>
        <p:nvSpPr>
          <p:cNvPr id="15" name="TextBox 14"/>
          <p:cNvSpPr txBox="1"/>
          <p:nvPr/>
        </p:nvSpPr>
        <p:spPr>
          <a:xfrm>
            <a:off x="437422" y="1887728"/>
            <a:ext cx="5366478" cy="3416320"/>
          </a:xfrm>
          <a:prstGeom prst="rect">
            <a:avLst/>
          </a:prstGeom>
          <a:noFill/>
        </p:spPr>
        <p:txBody>
          <a:bodyPr wrap="square" rtlCol="0">
            <a:spAutoFit/>
          </a:bodyPr>
          <a:lstStyle/>
          <a:p>
            <a:r>
              <a:rPr lang="en-GB" dirty="0">
                <a:latin typeface="Century Gothic" panose="020B0502020202020204" pitchFamily="34" charset="0"/>
              </a:rPr>
              <a:t>Currently, around the world, how many people are believed to be in a position of modern slavery?</a:t>
            </a:r>
          </a:p>
          <a:p>
            <a:endParaRPr lang="en-GB" dirty="0">
              <a:latin typeface="Century Gothic" panose="020B0502020202020204" pitchFamily="34" charset="0"/>
            </a:endParaRPr>
          </a:p>
          <a:p>
            <a:r>
              <a:rPr lang="en-GB" dirty="0">
                <a:latin typeface="Century Gothic" panose="020B0502020202020204" pitchFamily="34" charset="0"/>
              </a:rPr>
              <a:t>a) 12-15 million</a:t>
            </a:r>
          </a:p>
          <a:p>
            <a:r>
              <a:rPr lang="en-GB" dirty="0">
                <a:latin typeface="Century Gothic" panose="020B0502020202020204" pitchFamily="34" charset="0"/>
              </a:rPr>
              <a:t>b) 300,000 – 500,000</a:t>
            </a:r>
          </a:p>
          <a:p>
            <a:r>
              <a:rPr lang="en-GB" dirty="0">
                <a:latin typeface="Century Gothic" panose="020B0502020202020204" pitchFamily="34" charset="0"/>
              </a:rPr>
              <a:t>c) 120 – 200 million</a:t>
            </a:r>
          </a:p>
          <a:p>
            <a:r>
              <a:rPr lang="en-GB" dirty="0">
                <a:latin typeface="Century Gothic" panose="020B0502020202020204" pitchFamily="34" charset="0"/>
              </a:rPr>
              <a:t>d) 25 – 40 million</a:t>
            </a:r>
          </a:p>
          <a:p>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Answer: 25 – 40 million</a:t>
            </a:r>
          </a:p>
          <a:p>
            <a:endParaRPr lang="en-GB" dirty="0"/>
          </a:p>
        </p:txBody>
      </p:sp>
    </p:spTree>
    <p:extLst>
      <p:ext uri="{BB962C8B-B14F-4D97-AF65-F5344CB8AC3E}">
        <p14:creationId xmlns:p14="http://schemas.microsoft.com/office/powerpoint/2010/main" val="3666943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92608" y="1141984"/>
            <a:ext cx="1710944" cy="684784"/>
          </a:xfrm>
          <a:prstGeom prst="rect">
            <a:avLst/>
          </a:prstGeom>
          <a:blipFill>
            <a:blip r:embed="rId2" cstate="print"/>
            <a:stretch>
              <a:fillRect/>
            </a:stretch>
          </a:blipFill>
        </p:spPr>
        <p:txBody>
          <a:bodyPr wrap="square" lIns="0" tIns="0" rIns="0" bIns="0" rtlCol="0"/>
          <a:lstStyle/>
          <a:p>
            <a:endParaRPr sz="2400"/>
          </a:p>
        </p:txBody>
      </p:sp>
      <p:sp>
        <p:nvSpPr>
          <p:cNvPr id="3" name="object 3"/>
          <p:cNvSpPr/>
          <p:nvPr/>
        </p:nvSpPr>
        <p:spPr>
          <a:xfrm>
            <a:off x="1593088" y="1141984"/>
            <a:ext cx="1207008" cy="684784"/>
          </a:xfrm>
          <a:prstGeom prst="rect">
            <a:avLst/>
          </a:prstGeom>
          <a:blipFill>
            <a:blip r:embed="rId3" cstate="print"/>
            <a:stretch>
              <a:fillRect/>
            </a:stretch>
          </a:blipFill>
        </p:spPr>
        <p:txBody>
          <a:bodyPr wrap="square" lIns="0" tIns="0" rIns="0" bIns="0" rtlCol="0"/>
          <a:lstStyle/>
          <a:p>
            <a:endParaRPr sz="2400"/>
          </a:p>
        </p:txBody>
      </p:sp>
      <p:sp>
        <p:nvSpPr>
          <p:cNvPr id="5" name="object 5"/>
          <p:cNvSpPr txBox="1"/>
          <p:nvPr/>
        </p:nvSpPr>
        <p:spPr>
          <a:xfrm>
            <a:off x="467901" y="1217337"/>
            <a:ext cx="5496560" cy="789233"/>
          </a:xfrm>
          <a:prstGeom prst="rect">
            <a:avLst/>
          </a:prstGeom>
        </p:spPr>
        <p:txBody>
          <a:bodyPr vert="horz" wrap="square" lIns="0" tIns="16933" rIns="0" bIns="0" rtlCol="0">
            <a:spAutoFit/>
          </a:bodyPr>
          <a:lstStyle/>
          <a:p>
            <a:pPr>
              <a:spcBef>
                <a:spcPts val="67"/>
              </a:spcBef>
            </a:pPr>
            <a:endParaRPr sz="3067" dirty="0">
              <a:latin typeface="Times New Roman"/>
              <a:cs typeface="Times New Roman"/>
            </a:endParaRPr>
          </a:p>
          <a:p>
            <a:pPr>
              <a:spcBef>
                <a:spcPts val="73"/>
              </a:spcBef>
            </a:pPr>
            <a:endParaRPr sz="1867" dirty="0">
              <a:latin typeface="Times New Roman"/>
              <a:cs typeface="Times New Roman"/>
            </a:endParaRPr>
          </a:p>
        </p:txBody>
      </p:sp>
      <p:sp>
        <p:nvSpPr>
          <p:cNvPr id="6" name="object 6"/>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7" name="object 7"/>
          <p:cNvSpPr/>
          <p:nvPr/>
        </p:nvSpPr>
        <p:spPr>
          <a:xfrm>
            <a:off x="6534913" y="0"/>
            <a:ext cx="5657087" cy="6709664"/>
          </a:xfrm>
          <a:prstGeom prst="rect">
            <a:avLst/>
          </a:prstGeom>
          <a:blipFill>
            <a:blip r:embed="rId4" cstate="print"/>
            <a:stretch>
              <a:fillRect/>
            </a:stretch>
          </a:blipFill>
        </p:spPr>
        <p:txBody>
          <a:bodyPr wrap="square" lIns="0" tIns="0" rIns="0" bIns="0" rtlCol="0"/>
          <a:lstStyle/>
          <a:p>
            <a:endParaRPr sz="2400"/>
          </a:p>
        </p:txBody>
      </p:sp>
      <p:sp>
        <p:nvSpPr>
          <p:cNvPr id="8" name="object 8"/>
          <p:cNvSpPr/>
          <p:nvPr/>
        </p:nvSpPr>
        <p:spPr>
          <a:xfrm>
            <a:off x="221487" y="203201"/>
            <a:ext cx="5118607" cy="831087"/>
          </a:xfrm>
          <a:prstGeom prst="rect">
            <a:avLst/>
          </a:prstGeom>
          <a:blipFill>
            <a:blip r:embed="rId5" cstate="print"/>
            <a:stretch>
              <a:fillRect/>
            </a:stretch>
          </a:blipFill>
        </p:spPr>
        <p:txBody>
          <a:bodyPr wrap="square" lIns="0" tIns="0" rIns="0" bIns="0" rtlCol="0"/>
          <a:lstStyle/>
          <a:p>
            <a:endParaRPr sz="2400"/>
          </a:p>
        </p:txBody>
      </p:sp>
      <p:sp>
        <p:nvSpPr>
          <p:cNvPr id="9" name="object 9"/>
          <p:cNvSpPr/>
          <p:nvPr/>
        </p:nvSpPr>
        <p:spPr>
          <a:xfrm>
            <a:off x="4844287" y="203201"/>
            <a:ext cx="1489455" cy="831087"/>
          </a:xfrm>
          <a:prstGeom prst="rect">
            <a:avLst/>
          </a:prstGeom>
          <a:blipFill>
            <a:blip r:embed="rId6" cstate="print"/>
            <a:stretch>
              <a:fillRect/>
            </a:stretch>
          </a:blipFill>
        </p:spPr>
        <p:txBody>
          <a:bodyPr wrap="square" lIns="0" tIns="0" rIns="0" bIns="0" rtlCol="0"/>
          <a:lstStyle/>
          <a:p>
            <a:endParaRPr sz="2400"/>
          </a:p>
        </p:txBody>
      </p:sp>
      <p:sp>
        <p:nvSpPr>
          <p:cNvPr id="10" name="object 10"/>
          <p:cNvSpPr txBox="1">
            <a:spLocks noGrp="1"/>
          </p:cNvSpPr>
          <p:nvPr>
            <p:ph type="title"/>
          </p:nvPr>
        </p:nvSpPr>
        <p:spPr>
          <a:xfrm>
            <a:off x="437422" y="302993"/>
            <a:ext cx="5650653" cy="467586"/>
          </a:xfrm>
          <a:prstGeom prst="rect">
            <a:avLst/>
          </a:prstGeom>
        </p:spPr>
        <p:txBody>
          <a:bodyPr vert="horz" wrap="square" lIns="0" tIns="16087" rIns="0" bIns="0" rtlCol="0" anchor="ctr">
            <a:spAutoFit/>
          </a:bodyPr>
          <a:lstStyle/>
          <a:p>
            <a:pPr marL="16933">
              <a:lnSpc>
                <a:spcPct val="100000"/>
              </a:lnSpc>
              <a:spcBef>
                <a:spcPts val="127"/>
              </a:spcBef>
            </a:pPr>
            <a:endParaRPr sz="2933" dirty="0"/>
          </a:p>
        </p:txBody>
      </p:sp>
      <p:sp>
        <p:nvSpPr>
          <p:cNvPr id="12" name="TextBox 11"/>
          <p:cNvSpPr txBox="1"/>
          <p:nvPr/>
        </p:nvSpPr>
        <p:spPr>
          <a:xfrm>
            <a:off x="467901" y="1826768"/>
            <a:ext cx="5170899" cy="4524315"/>
          </a:xfrm>
          <a:prstGeom prst="rect">
            <a:avLst/>
          </a:prstGeom>
          <a:noFill/>
        </p:spPr>
        <p:txBody>
          <a:bodyPr wrap="square" rtlCol="0">
            <a:spAutoFit/>
          </a:bodyPr>
          <a:lstStyle/>
          <a:p>
            <a:r>
              <a:rPr lang="en-GB" dirty="0">
                <a:latin typeface="Century Gothic" panose="020B0502020202020204" pitchFamily="34" charset="0"/>
              </a:rPr>
              <a:t>World wide, what is the average cost to buy a slave?</a:t>
            </a:r>
          </a:p>
          <a:p>
            <a:endParaRPr lang="en-GB" dirty="0">
              <a:latin typeface="Century Gothic" panose="020B0502020202020204" pitchFamily="34" charset="0"/>
            </a:endParaRPr>
          </a:p>
          <a:p>
            <a:pPr marL="342900" indent="-342900">
              <a:buAutoNum type="alphaLcParenR"/>
            </a:pPr>
            <a:r>
              <a:rPr lang="en-GB" dirty="0">
                <a:latin typeface="Century Gothic" panose="020B0502020202020204" pitchFamily="34" charset="0"/>
              </a:rPr>
              <a:t>£1000</a:t>
            </a:r>
          </a:p>
          <a:p>
            <a:pPr marL="342900" indent="-342900">
              <a:buAutoNum type="alphaLcParenR"/>
            </a:pPr>
            <a:r>
              <a:rPr lang="en-GB" dirty="0">
                <a:latin typeface="Century Gothic" panose="020B0502020202020204" pitchFamily="34" charset="0"/>
              </a:rPr>
              <a:t>£30,000</a:t>
            </a:r>
          </a:p>
          <a:p>
            <a:pPr marL="342900" indent="-342900">
              <a:buAutoNum type="alphaLcParenR"/>
            </a:pPr>
            <a:r>
              <a:rPr lang="en-GB" dirty="0">
                <a:latin typeface="Century Gothic" panose="020B0502020202020204" pitchFamily="34" charset="0"/>
              </a:rPr>
              <a:t>£500</a:t>
            </a:r>
          </a:p>
          <a:p>
            <a:pPr marL="342900" indent="-342900">
              <a:buAutoNum type="alphaLcParenR"/>
            </a:pPr>
            <a:r>
              <a:rPr lang="en-GB" dirty="0">
                <a:latin typeface="Century Gothic" panose="020B0502020202020204" pitchFamily="34" charset="0"/>
              </a:rPr>
              <a:t>£ 60</a:t>
            </a:r>
          </a:p>
          <a:p>
            <a:pPr marL="342900" indent="-342900">
              <a:buAutoNum type="alphaLcParenR"/>
            </a:pPr>
            <a:endParaRPr lang="en-GB" dirty="0">
              <a:latin typeface="Century Gothic" panose="020B0502020202020204" pitchFamily="34" charset="0"/>
            </a:endParaRPr>
          </a:p>
          <a:p>
            <a:pPr marL="342900" indent="-342900">
              <a:buAutoNum type="alphaLcParenR"/>
            </a:pPr>
            <a:endParaRPr lang="en-GB" dirty="0">
              <a:latin typeface="Century Gothic" panose="020B0502020202020204" pitchFamily="34" charset="0"/>
            </a:endParaRPr>
          </a:p>
          <a:p>
            <a:pPr marL="342900" indent="-342900">
              <a:buAutoNum type="alphaLcParenR"/>
            </a:pPr>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Answer: £60</a:t>
            </a:r>
          </a:p>
          <a:p>
            <a:pPr marL="342900" indent="-342900">
              <a:buAutoNum type="alphaLcParenR"/>
            </a:pPr>
            <a:endParaRPr lang="en-GB" dirty="0"/>
          </a:p>
          <a:p>
            <a:pPr marL="342900" indent="-342900">
              <a:buAutoNum type="alphaLcParenR"/>
            </a:pPr>
            <a:endParaRPr lang="en-GB" dirty="0"/>
          </a:p>
          <a:p>
            <a:endParaRPr lang="en-GB" dirty="0"/>
          </a:p>
          <a:p>
            <a:endParaRPr lang="en-GB" dirty="0"/>
          </a:p>
        </p:txBody>
      </p:sp>
    </p:spTree>
    <p:extLst>
      <p:ext uri="{BB962C8B-B14F-4D97-AF65-F5344CB8AC3E}">
        <p14:creationId xmlns:p14="http://schemas.microsoft.com/office/powerpoint/2010/main" val="340549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10" end="10"/>
                                            </p:txEl>
                                          </p:spTgt>
                                        </p:tgtEl>
                                        <p:attrNameLst>
                                          <p:attrName>style.visibility</p:attrName>
                                        </p:attrNameLst>
                                      </p:cBhvr>
                                      <p:to>
                                        <p:strVal val="visible"/>
                                      </p:to>
                                    </p:set>
                                    <p:animEffect transition="in" filter="fade">
                                      <p:cBhvr>
                                        <p:cTn id="7" dur="500"/>
                                        <p:tgtEl>
                                          <p:spTgt spid="1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2127" y="1064768"/>
            <a:ext cx="1710944" cy="684784"/>
          </a:xfrm>
          <a:prstGeom prst="rect">
            <a:avLst/>
          </a:prstGeom>
          <a:blipFill>
            <a:blip r:embed="rId3" cstate="print"/>
            <a:stretch>
              <a:fillRect/>
            </a:stretch>
          </a:blipFill>
        </p:spPr>
        <p:txBody>
          <a:bodyPr wrap="square" lIns="0" tIns="0" rIns="0" bIns="0" rtlCol="0"/>
          <a:lstStyle/>
          <a:p>
            <a:endParaRPr sz="2400"/>
          </a:p>
        </p:txBody>
      </p:sp>
      <p:sp>
        <p:nvSpPr>
          <p:cNvPr id="3" name="object 3"/>
          <p:cNvSpPr/>
          <p:nvPr/>
        </p:nvSpPr>
        <p:spPr>
          <a:xfrm>
            <a:off x="1562607" y="1064768"/>
            <a:ext cx="1093216" cy="684784"/>
          </a:xfrm>
          <a:prstGeom prst="rect">
            <a:avLst/>
          </a:prstGeom>
          <a:blipFill>
            <a:blip r:embed="rId4" cstate="print"/>
            <a:stretch>
              <a:fillRect/>
            </a:stretch>
          </a:blipFill>
        </p:spPr>
        <p:txBody>
          <a:bodyPr wrap="square" lIns="0" tIns="0" rIns="0" bIns="0" rtlCol="0"/>
          <a:lstStyle/>
          <a:p>
            <a:endParaRPr sz="2400"/>
          </a:p>
        </p:txBody>
      </p:sp>
      <p:sp>
        <p:nvSpPr>
          <p:cNvPr id="6" name="object 6"/>
          <p:cNvSpPr/>
          <p:nvPr/>
        </p:nvSpPr>
        <p:spPr>
          <a:xfrm>
            <a:off x="6541007" y="0"/>
            <a:ext cx="5650992" cy="6705600"/>
          </a:xfrm>
          <a:prstGeom prst="rect">
            <a:avLst/>
          </a:prstGeom>
          <a:blipFill>
            <a:blip r:embed="rId5" cstate="print"/>
            <a:stretch>
              <a:fillRect/>
            </a:stretch>
          </a:blipFill>
        </p:spPr>
        <p:txBody>
          <a:bodyPr wrap="square" lIns="0" tIns="0" rIns="0" bIns="0" rtlCol="0"/>
          <a:lstStyle/>
          <a:p>
            <a:endParaRPr sz="2400"/>
          </a:p>
        </p:txBody>
      </p:sp>
      <p:sp>
        <p:nvSpPr>
          <p:cNvPr id="7" name="object 7"/>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8" name="object 8"/>
          <p:cNvSpPr/>
          <p:nvPr/>
        </p:nvSpPr>
        <p:spPr>
          <a:xfrm>
            <a:off x="6541007" y="0"/>
            <a:ext cx="5650991" cy="6705597"/>
          </a:xfrm>
          <a:prstGeom prst="rect">
            <a:avLst/>
          </a:prstGeom>
          <a:blipFill>
            <a:blip r:embed="rId6" cstate="print"/>
            <a:stretch>
              <a:fillRect/>
            </a:stretch>
          </a:blipFill>
        </p:spPr>
        <p:txBody>
          <a:bodyPr wrap="square" lIns="0" tIns="0" rIns="0" bIns="0" rtlCol="0"/>
          <a:lstStyle/>
          <a:p>
            <a:endParaRPr sz="2400"/>
          </a:p>
        </p:txBody>
      </p:sp>
      <p:sp>
        <p:nvSpPr>
          <p:cNvPr id="9" name="object 9"/>
          <p:cNvSpPr/>
          <p:nvPr/>
        </p:nvSpPr>
        <p:spPr>
          <a:xfrm>
            <a:off x="9365488" y="5801360"/>
            <a:ext cx="2791968" cy="865632"/>
          </a:xfrm>
          <a:prstGeom prst="rect">
            <a:avLst/>
          </a:prstGeom>
          <a:blipFill>
            <a:blip r:embed="rId7" cstate="print"/>
            <a:stretch>
              <a:fillRect/>
            </a:stretch>
          </a:blipFill>
        </p:spPr>
        <p:txBody>
          <a:bodyPr wrap="square" lIns="0" tIns="0" rIns="0" bIns="0" rtlCol="0"/>
          <a:lstStyle/>
          <a:p>
            <a:endParaRPr sz="2400"/>
          </a:p>
        </p:txBody>
      </p:sp>
      <p:sp>
        <p:nvSpPr>
          <p:cNvPr id="10" name="object 10"/>
          <p:cNvSpPr/>
          <p:nvPr/>
        </p:nvSpPr>
        <p:spPr>
          <a:xfrm>
            <a:off x="221487" y="203201"/>
            <a:ext cx="5118607" cy="831087"/>
          </a:xfrm>
          <a:prstGeom prst="rect">
            <a:avLst/>
          </a:prstGeom>
          <a:blipFill>
            <a:blip r:embed="rId8" cstate="print"/>
            <a:stretch>
              <a:fillRect/>
            </a:stretch>
          </a:blipFill>
        </p:spPr>
        <p:txBody>
          <a:bodyPr wrap="square" lIns="0" tIns="0" rIns="0" bIns="0" rtlCol="0"/>
          <a:lstStyle/>
          <a:p>
            <a:endParaRPr sz="2400"/>
          </a:p>
        </p:txBody>
      </p:sp>
      <p:sp>
        <p:nvSpPr>
          <p:cNvPr id="11" name="object 11"/>
          <p:cNvSpPr/>
          <p:nvPr/>
        </p:nvSpPr>
        <p:spPr>
          <a:xfrm>
            <a:off x="4844287" y="203201"/>
            <a:ext cx="1489455" cy="831087"/>
          </a:xfrm>
          <a:prstGeom prst="rect">
            <a:avLst/>
          </a:prstGeom>
          <a:blipFill>
            <a:blip r:embed="rId9" cstate="print"/>
            <a:stretch>
              <a:fillRect/>
            </a:stretch>
          </a:blipFill>
        </p:spPr>
        <p:txBody>
          <a:bodyPr wrap="square" lIns="0" tIns="0" rIns="0" bIns="0" rtlCol="0"/>
          <a:lstStyle/>
          <a:p>
            <a:endParaRPr sz="2400"/>
          </a:p>
        </p:txBody>
      </p:sp>
      <p:sp>
        <p:nvSpPr>
          <p:cNvPr id="12" name="object 12"/>
          <p:cNvSpPr txBox="1">
            <a:spLocks noGrp="1"/>
          </p:cNvSpPr>
          <p:nvPr>
            <p:ph type="title"/>
          </p:nvPr>
        </p:nvSpPr>
        <p:spPr>
          <a:xfrm>
            <a:off x="437422" y="302993"/>
            <a:ext cx="5650653" cy="467586"/>
          </a:xfrm>
          <a:prstGeom prst="rect">
            <a:avLst/>
          </a:prstGeom>
        </p:spPr>
        <p:txBody>
          <a:bodyPr vert="horz" wrap="square" lIns="0" tIns="16087" rIns="0" bIns="0" rtlCol="0" anchor="ctr">
            <a:spAutoFit/>
          </a:bodyPr>
          <a:lstStyle/>
          <a:p>
            <a:pPr marL="16933">
              <a:lnSpc>
                <a:spcPct val="100000"/>
              </a:lnSpc>
              <a:spcBef>
                <a:spcPts val="127"/>
              </a:spcBef>
            </a:pPr>
            <a:endParaRPr sz="2933" dirty="0"/>
          </a:p>
        </p:txBody>
      </p:sp>
      <p:sp>
        <p:nvSpPr>
          <p:cNvPr id="13" name="TextBox 12"/>
          <p:cNvSpPr txBox="1"/>
          <p:nvPr/>
        </p:nvSpPr>
        <p:spPr>
          <a:xfrm>
            <a:off x="774700" y="1749552"/>
            <a:ext cx="4851400" cy="3970318"/>
          </a:xfrm>
          <a:prstGeom prst="rect">
            <a:avLst/>
          </a:prstGeom>
          <a:noFill/>
        </p:spPr>
        <p:txBody>
          <a:bodyPr wrap="square" rtlCol="0">
            <a:spAutoFit/>
          </a:bodyPr>
          <a:lstStyle/>
          <a:p>
            <a:r>
              <a:rPr lang="en-GB" dirty="0">
                <a:latin typeface="Century Gothic" panose="020B0502020202020204" pitchFamily="34" charset="0"/>
              </a:rPr>
              <a:t>Which of these need to of happened for human trafficking to take place?</a:t>
            </a:r>
          </a:p>
          <a:p>
            <a:endParaRPr lang="en-GB" dirty="0">
              <a:latin typeface="Century Gothic" panose="020B0502020202020204" pitchFamily="34" charset="0"/>
            </a:endParaRPr>
          </a:p>
          <a:p>
            <a:pPr marL="342900" indent="-342900">
              <a:buAutoNum type="alphaLcParenR"/>
            </a:pPr>
            <a:r>
              <a:rPr lang="en-GB" dirty="0">
                <a:latin typeface="Century Gothic" panose="020B0502020202020204" pitchFamily="34" charset="0"/>
              </a:rPr>
              <a:t>Crossing an international boarder</a:t>
            </a:r>
          </a:p>
          <a:p>
            <a:pPr marL="342900" indent="-342900">
              <a:buAutoNum type="alphaLcParenR"/>
            </a:pPr>
            <a:r>
              <a:rPr lang="en-GB" dirty="0">
                <a:latin typeface="Century Gothic" panose="020B0502020202020204" pitchFamily="34" charset="0"/>
              </a:rPr>
              <a:t>Moving from one country to another</a:t>
            </a:r>
          </a:p>
          <a:p>
            <a:pPr marL="342900" indent="-342900">
              <a:buAutoNum type="alphaLcParenR"/>
            </a:pPr>
            <a:r>
              <a:rPr lang="en-GB" dirty="0">
                <a:latin typeface="Century Gothic" panose="020B0502020202020204" pitchFamily="34" charset="0"/>
              </a:rPr>
              <a:t>Moving from one hotel room to another</a:t>
            </a:r>
          </a:p>
          <a:p>
            <a:pPr marL="342900" indent="-342900">
              <a:buAutoNum type="alphaLcParenR"/>
            </a:pPr>
            <a:r>
              <a:rPr lang="en-GB" dirty="0">
                <a:latin typeface="Century Gothic" panose="020B0502020202020204" pitchFamily="34" charset="0"/>
              </a:rPr>
              <a:t>Being moved from one town to another</a:t>
            </a:r>
          </a:p>
          <a:p>
            <a:pPr marL="342900" indent="-342900">
              <a:buAutoNum type="alphaLcParenR"/>
            </a:pPr>
            <a:endParaRPr lang="en-GB" dirty="0">
              <a:latin typeface="Century Gothic" panose="020B0502020202020204" pitchFamily="34" charset="0"/>
            </a:endParaRPr>
          </a:p>
          <a:p>
            <a:pPr marL="342900" indent="-342900">
              <a:buAutoNum type="alphaLcParenR"/>
            </a:pPr>
            <a:endParaRPr lang="en-GB" dirty="0">
              <a:latin typeface="Century Gothic" panose="020B0502020202020204" pitchFamily="34" charset="0"/>
            </a:endParaRPr>
          </a:p>
          <a:p>
            <a:r>
              <a:rPr lang="en-GB" dirty="0">
                <a:latin typeface="Century Gothic" panose="020B0502020202020204" pitchFamily="34" charset="0"/>
              </a:rPr>
              <a:t>Answer: all four are correct</a:t>
            </a:r>
          </a:p>
          <a:p>
            <a:pPr marL="342900" indent="-342900">
              <a:buAutoNum type="alphaLcParenR"/>
            </a:pPr>
            <a:endParaRPr lang="en-GB" dirty="0"/>
          </a:p>
          <a:p>
            <a:pPr marL="342900" indent="-342900">
              <a:buAutoNum type="alphaLcParenR"/>
            </a:pPr>
            <a:endParaRPr lang="en-GB" dirty="0"/>
          </a:p>
        </p:txBody>
      </p:sp>
    </p:spTree>
    <p:extLst>
      <p:ext uri="{BB962C8B-B14F-4D97-AF65-F5344CB8AC3E}">
        <p14:creationId xmlns:p14="http://schemas.microsoft.com/office/powerpoint/2010/main" val="208673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8" end="8"/>
                                            </p:txEl>
                                          </p:spTgt>
                                        </p:tgtEl>
                                        <p:attrNameLst>
                                          <p:attrName>style.visibility</p:attrName>
                                        </p:attrNameLst>
                                      </p:cBhvr>
                                      <p:to>
                                        <p:strVal val="visible"/>
                                      </p:to>
                                    </p:set>
                                    <p:animEffect transition="in" filter="fade">
                                      <p:cBhvr>
                                        <p:cTn id="7" dur="500"/>
                                        <p:tgtEl>
                                          <p:spTgt spid="1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05599"/>
            <a:ext cx="12192000" cy="152400"/>
          </a:xfrm>
          <a:custGeom>
            <a:avLst/>
            <a:gdLst/>
            <a:ahLst/>
            <a:cxnLst/>
            <a:rect l="l" t="t" r="r" b="b"/>
            <a:pathLst>
              <a:path w="9144000" h="114300">
                <a:moveTo>
                  <a:pt x="0" y="114300"/>
                </a:moveTo>
                <a:lnTo>
                  <a:pt x="9144000" y="114300"/>
                </a:lnTo>
                <a:lnTo>
                  <a:pt x="9144000" y="0"/>
                </a:lnTo>
                <a:lnTo>
                  <a:pt x="0" y="0"/>
                </a:lnTo>
                <a:lnTo>
                  <a:pt x="0" y="114300"/>
                </a:lnTo>
                <a:close/>
              </a:path>
            </a:pathLst>
          </a:custGeom>
          <a:solidFill>
            <a:srgbClr val="D21616"/>
          </a:solidFill>
        </p:spPr>
        <p:txBody>
          <a:bodyPr wrap="square" lIns="0" tIns="0" rIns="0" bIns="0" rtlCol="0"/>
          <a:lstStyle/>
          <a:p>
            <a:endParaRPr sz="2400"/>
          </a:p>
        </p:txBody>
      </p:sp>
      <p:sp>
        <p:nvSpPr>
          <p:cNvPr id="3" name="object 3"/>
          <p:cNvSpPr/>
          <p:nvPr/>
        </p:nvSpPr>
        <p:spPr>
          <a:xfrm>
            <a:off x="226541" y="5903665"/>
            <a:ext cx="2819713" cy="613769"/>
          </a:xfrm>
          <a:prstGeom prst="rect">
            <a:avLst/>
          </a:prstGeom>
          <a:blipFill>
            <a:blip r:embed="rId2" cstate="print"/>
            <a:stretch>
              <a:fillRect/>
            </a:stretch>
          </a:blipFill>
        </p:spPr>
        <p:txBody>
          <a:bodyPr wrap="square" lIns="0" tIns="0" rIns="0" bIns="0" rtlCol="0"/>
          <a:lstStyle/>
          <a:p>
            <a:endParaRPr sz="2400"/>
          </a:p>
        </p:txBody>
      </p:sp>
      <p:sp>
        <p:nvSpPr>
          <p:cNvPr id="9" name="Title 8"/>
          <p:cNvSpPr>
            <a:spLocks noGrp="1"/>
          </p:cNvSpPr>
          <p:nvPr>
            <p:ph type="title"/>
          </p:nvPr>
        </p:nvSpPr>
        <p:spPr/>
        <p:txBody>
          <a:bodyPr/>
          <a:lstStyle/>
          <a:p>
            <a:r>
              <a:rPr lang="en-GB" b="1" dirty="0"/>
              <a:t>What can you do?</a:t>
            </a:r>
          </a:p>
        </p:txBody>
      </p:sp>
      <p:sp>
        <p:nvSpPr>
          <p:cNvPr id="10" name="Content Placeholder 9"/>
          <p:cNvSpPr>
            <a:spLocks noGrp="1"/>
          </p:cNvSpPr>
          <p:nvPr>
            <p:ph idx="1"/>
          </p:nvPr>
        </p:nvSpPr>
        <p:spPr/>
        <p:txBody>
          <a:bodyPr>
            <a:normAutofit/>
          </a:bodyPr>
          <a:lstStyle/>
          <a:p>
            <a:r>
              <a:rPr lang="en-GB" dirty="0" smtClean="0">
                <a:latin typeface="Century Gothic" panose="020B0502020202020204" pitchFamily="34" charset="0"/>
              </a:rPr>
              <a:t>Report any concerns or suspicions you have to the police or </a:t>
            </a:r>
            <a:r>
              <a:rPr lang="en-GB" dirty="0">
                <a:latin typeface="Century Gothic" panose="020B0502020202020204" pitchFamily="34" charset="0"/>
              </a:rPr>
              <a:t>The Modern Slavery helpline </a:t>
            </a:r>
            <a:r>
              <a:rPr lang="en-GB" b="1" dirty="0">
                <a:latin typeface="Century Gothic" panose="020B0502020202020204" pitchFamily="34" charset="0"/>
              </a:rPr>
              <a:t>0800 0121 700</a:t>
            </a:r>
            <a:r>
              <a:rPr lang="en-GB" dirty="0">
                <a:latin typeface="Century Gothic" panose="020B0502020202020204" pitchFamily="34" charset="0"/>
              </a:rPr>
              <a:t>, is open 24 hours a </a:t>
            </a:r>
            <a:r>
              <a:rPr lang="en-GB" dirty="0" smtClean="0">
                <a:latin typeface="Century Gothic" panose="020B0502020202020204" pitchFamily="34" charset="0"/>
              </a:rPr>
              <a:t>day. If </a:t>
            </a:r>
            <a:r>
              <a:rPr lang="en-GB" dirty="0">
                <a:latin typeface="Century Gothic" panose="020B0502020202020204" pitchFamily="34" charset="0"/>
              </a:rPr>
              <a:t>you think a child is in danger of trafficking you can contact the </a:t>
            </a:r>
            <a:r>
              <a:rPr lang="en-GB" dirty="0" smtClean="0">
                <a:latin typeface="Century Gothic" panose="020B0502020202020204" pitchFamily="34" charset="0"/>
              </a:rPr>
              <a:t>NSPCC's </a:t>
            </a:r>
            <a:r>
              <a:rPr lang="en-GB" dirty="0">
                <a:latin typeface="Century Gothic" panose="020B0502020202020204" pitchFamily="34" charset="0"/>
              </a:rPr>
              <a:t>helpline </a:t>
            </a:r>
            <a:r>
              <a:rPr lang="en-GB" b="1" dirty="0">
                <a:latin typeface="Century Gothic" panose="020B0502020202020204" pitchFamily="34" charset="0"/>
              </a:rPr>
              <a:t>0808 8005 000</a:t>
            </a:r>
            <a:r>
              <a:rPr lang="en-GB" dirty="0">
                <a:latin typeface="Century Gothic" panose="020B0502020202020204" pitchFamily="34" charset="0"/>
              </a:rPr>
              <a:t>.</a:t>
            </a:r>
          </a:p>
          <a:p>
            <a:pPr marL="0" indent="0">
              <a:buNone/>
            </a:pPr>
            <a:r>
              <a:rPr lang="en-GB" dirty="0">
                <a:latin typeface="Century Gothic" panose="020B0502020202020204" pitchFamily="34" charset="0"/>
              </a:rPr>
              <a:t> </a:t>
            </a:r>
            <a:endParaRPr lang="en-GB" dirty="0" smtClean="0">
              <a:latin typeface="Century Gothic" panose="020B0502020202020204" pitchFamily="34" charset="0"/>
            </a:endParaRPr>
          </a:p>
          <a:p>
            <a:r>
              <a:rPr lang="en-GB" dirty="0" smtClean="0">
                <a:latin typeface="Century Gothic" panose="020B0502020202020204" pitchFamily="34" charset="0"/>
              </a:rPr>
              <a:t>Don’t </a:t>
            </a:r>
            <a:r>
              <a:rPr lang="en-GB" dirty="0">
                <a:latin typeface="Century Gothic" panose="020B0502020202020204" pitchFamily="34" charset="0"/>
              </a:rPr>
              <a:t>be a consumer</a:t>
            </a:r>
          </a:p>
          <a:p>
            <a:endParaRPr lang="en-GB" dirty="0">
              <a:latin typeface="Century Gothic" panose="020B0502020202020204" pitchFamily="34" charset="0"/>
            </a:endParaRPr>
          </a:p>
          <a:p>
            <a:r>
              <a:rPr lang="en-GB" dirty="0">
                <a:latin typeface="Century Gothic" panose="020B0502020202020204" pitchFamily="34" charset="0"/>
              </a:rPr>
              <a:t>Join in with the fundraising events in college</a:t>
            </a:r>
          </a:p>
          <a:p>
            <a:endParaRPr lang="en-GB" dirty="0"/>
          </a:p>
          <a:p>
            <a:endParaRPr lang="en-GB" dirty="0"/>
          </a:p>
          <a:p>
            <a:pPr marL="0" indent="0">
              <a:buNone/>
            </a:pPr>
            <a:endParaRPr lang="en-GB" dirty="0"/>
          </a:p>
          <a:p>
            <a:endParaRPr lang="en-GB" dirty="0"/>
          </a:p>
        </p:txBody>
      </p:sp>
    </p:spTree>
    <p:extLst>
      <p:ext uri="{BB962C8B-B14F-4D97-AF65-F5344CB8AC3E}">
        <p14:creationId xmlns:p14="http://schemas.microsoft.com/office/powerpoint/2010/main" val="3660567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759</TotalTime>
  <Words>1811</Words>
  <Application>Microsoft Office PowerPoint</Application>
  <PresentationFormat>Widescreen</PresentationFormat>
  <Paragraphs>257</Paragraphs>
  <Slides>30</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Arial Black</vt:lpstr>
      <vt:lpstr>Calibri</vt:lpstr>
      <vt:lpstr>Calibri Light</vt:lpstr>
      <vt:lpstr>Century Gothic</vt:lpstr>
      <vt:lpstr>Times New Roman</vt:lpstr>
      <vt:lpstr>Office Theme</vt:lpstr>
      <vt:lpstr>Responding to Modern Slavery</vt:lpstr>
      <vt:lpstr>PowerPoint Presentation</vt:lpstr>
      <vt:lpstr>… to live in a World Free from Slavery</vt:lpstr>
      <vt:lpstr>PowerPoint Presentation</vt:lpstr>
      <vt:lpstr>PowerPoint Presentation</vt:lpstr>
      <vt:lpstr>PowerPoint Presentation</vt:lpstr>
      <vt:lpstr>PowerPoint Presentation</vt:lpstr>
      <vt:lpstr>Mini white board list: General indicators</vt:lpstr>
      <vt:lpstr>PowerPoint Presentation</vt:lpstr>
      <vt:lpstr>County lines:</vt:lpstr>
      <vt:lpstr>Cuckooing:</vt:lpstr>
      <vt:lpstr>County lines: who is at risk</vt:lpstr>
      <vt:lpstr>County lines: what are the signs</vt:lpstr>
      <vt:lpstr>County lines: how to help</vt:lpstr>
      <vt:lpstr>Forced Labour Case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can you do?</vt:lpstr>
    </vt:vector>
  </TitlesOfParts>
  <Company>Gateway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Responding to Modern Slavery</dc:title>
  <dc:creator>Su Peters</dc:creator>
  <cp:lastModifiedBy>Su Peters</cp:lastModifiedBy>
  <cp:revision>38</cp:revision>
  <dcterms:created xsi:type="dcterms:W3CDTF">2018-06-28T09:16:39Z</dcterms:created>
  <dcterms:modified xsi:type="dcterms:W3CDTF">2019-06-05T10:28:58Z</dcterms:modified>
</cp:coreProperties>
</file>