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5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5332" autoAdjust="0"/>
  </p:normalViewPr>
  <p:slideViewPr>
    <p:cSldViewPr snapToGrid="0">
      <p:cViewPr varScale="1">
        <p:scale>
          <a:sx n="83" d="100"/>
          <a:sy n="83" d="100"/>
        </p:scale>
        <p:origin x="456" y="110"/>
      </p:cViewPr>
      <p:guideLst/>
    </p:cSldViewPr>
  </p:slideViewPr>
  <p:notesTextViewPr>
    <p:cViewPr>
      <p:scale>
        <a:sx n="1" d="1"/>
        <a:sy n="1" d="1"/>
      </p:scale>
      <p:origin x="0" y="-58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02A452-D4E1-434E-935B-683B78840AB8}" type="datetimeFigureOut">
              <a:rPr lang="en-GB" smtClean="0"/>
              <a:t>15/01/2019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F69D53-B1A8-474A-A310-7BAC52B21C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6244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https://www.youtube.com/watch?v=WuyPuH9ojCE</a:t>
            </a:r>
          </a:p>
          <a:p>
            <a:r>
              <a:rPr lang="en-GB" dirty="0" smtClean="0"/>
              <a:t>https://www.youtube.com/watch?v=gmwiJ6ghLIM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69D53-B1A8-474A-A310-7BAC52B21C9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5290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1/15/2019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1/15/2019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1/15/2019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MENTAL HEALTH AND WELLBEING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pPr algn="l"/>
            <a:r>
              <a:rPr lang="en-GB" dirty="0" smtClean="0"/>
              <a:t>LO: TO DEFINE MENTAL HEALTH</a:t>
            </a:r>
          </a:p>
          <a:p>
            <a:pPr algn="l"/>
            <a:r>
              <a:rPr lang="en-GB" dirty="0" smtClean="0"/>
              <a:t>TO IDENTIFY ISSUES WITH STIGMA</a:t>
            </a:r>
          </a:p>
          <a:p>
            <a:pPr algn="l"/>
            <a:r>
              <a:rPr lang="en-GB" dirty="0" smtClean="0"/>
              <a:t>TO IDENTIFY YOUR STRESS TRIGGERS AND COPING STRATEGIES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840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mage result for the mental health continuu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0" y="44472"/>
            <a:ext cx="10960100" cy="681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501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60850" y="0"/>
            <a:ext cx="7753350" cy="341632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Quadrant 1: Write down how  you think someone with positive mental health would think, feel and behave.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  <a:p>
            <a:endParaRPr lang="en-GB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260850" y="3416320"/>
            <a:ext cx="7753350" cy="341632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Quadrant 2: Write down how  you think someone with poor mental health would think, feel and behave.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171" y="2203111"/>
            <a:ext cx="3237257" cy="242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7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05300" y="699343"/>
            <a:ext cx="7886700" cy="507831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EXPERIENCING STIGMA</a:t>
            </a:r>
          </a:p>
          <a:p>
            <a:r>
              <a:rPr lang="en-GB" sz="2400" dirty="0" smtClean="0"/>
              <a:t>Listen to the case study then answer:</a:t>
            </a:r>
          </a:p>
          <a:p>
            <a:endParaRPr lang="en-GB" sz="2400" dirty="0" smtClean="0"/>
          </a:p>
          <a:p>
            <a:pPr marL="342900" indent="-342900">
              <a:buAutoNum type="arabicPeriod"/>
            </a:pPr>
            <a:r>
              <a:rPr lang="en-GB" sz="2400" dirty="0" smtClean="0"/>
              <a:t>How would you feel if this happened to you?</a:t>
            </a:r>
          </a:p>
          <a:p>
            <a:pPr marL="342900" indent="-342900">
              <a:buAutoNum type="arabicPeriod"/>
            </a:pPr>
            <a:r>
              <a:rPr lang="en-GB" sz="2400" dirty="0" smtClean="0"/>
              <a:t>How might this affect your relationships at home and at college?</a:t>
            </a:r>
          </a:p>
          <a:p>
            <a:pPr marL="342900" indent="-342900">
              <a:buAutoNum type="arabicPeriod"/>
            </a:pPr>
            <a:r>
              <a:rPr lang="en-GB" sz="2400" dirty="0" smtClean="0"/>
              <a:t>How would this affect your future decisions to tell people about being ill?</a:t>
            </a:r>
          </a:p>
          <a:p>
            <a:pPr marL="342900" indent="-342900">
              <a:buAutoNum type="arabicPeriod"/>
            </a:pPr>
            <a:r>
              <a:rPr lang="en-GB" sz="2400" dirty="0" smtClean="0"/>
              <a:t>Would you feel different if this scenario had been about mental health?</a:t>
            </a:r>
          </a:p>
          <a:p>
            <a:pPr marL="342900" indent="-342900">
              <a:buAutoNum type="arabicPeriod"/>
            </a:pPr>
            <a:r>
              <a:rPr lang="en-GB" sz="2400" dirty="0" smtClean="0"/>
              <a:t>What could the people in the scenario have done differently to help?</a:t>
            </a:r>
          </a:p>
          <a:p>
            <a:endParaRPr lang="en-GB" dirty="0"/>
          </a:p>
          <a:p>
            <a:endParaRPr lang="en-GB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571" y="2228491"/>
            <a:ext cx="3237257" cy="242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378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45661"/>
            <a:ext cx="9612971" cy="106084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5300" dirty="0" smtClean="0"/>
              <a:t>Stress container: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3100" dirty="0" smtClean="0"/>
              <a:t>what’s in yours?</a:t>
            </a:r>
            <a:endParaRPr lang="en-GB" sz="3100" dirty="0"/>
          </a:p>
        </p:txBody>
      </p:sp>
      <p:sp>
        <p:nvSpPr>
          <p:cNvPr id="7" name="AutoShape 4" descr="Image result for stress container"/>
          <p:cNvSpPr>
            <a:spLocks noGrp="1" noChangeAspect="1" noChangeArrowheads="1"/>
          </p:cNvSpPr>
          <p:nvPr>
            <p:ph type="body" idx="1"/>
          </p:nvPr>
        </p:nvSpPr>
        <p:spPr bwMode="auto">
          <a:xfrm>
            <a:off x="765175" y="1206500"/>
            <a:ext cx="9612313" cy="425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indent="-457200">
              <a:buAutoNum type="arabicPeriod"/>
            </a:pPr>
            <a:r>
              <a:rPr lang="en-GB" dirty="0" smtClean="0"/>
              <a:t>Add your stressors to </a:t>
            </a:r>
          </a:p>
          <a:p>
            <a:r>
              <a:rPr lang="en-GB" dirty="0" smtClean="0"/>
              <a:t>your container</a:t>
            </a:r>
          </a:p>
          <a:p>
            <a:pPr marL="457200" indent="-457200">
              <a:buAutoNum type="arabicPeriod"/>
            </a:pPr>
            <a:endParaRPr lang="en-GB" dirty="0"/>
          </a:p>
          <a:p>
            <a:pPr marL="457200" indent="-457200">
              <a:buAutoNum type="arabicPeriod"/>
            </a:pPr>
            <a:endParaRPr lang="en-GB" dirty="0" smtClean="0"/>
          </a:p>
          <a:p>
            <a:r>
              <a:rPr lang="en-GB" dirty="0" smtClean="0"/>
              <a:t>2. Write down your coping strategies</a:t>
            </a:r>
          </a:p>
          <a:p>
            <a:pPr marL="457200" indent="-457200">
              <a:buAutoNum type="arabicPeriod"/>
            </a:pPr>
            <a:endParaRPr lang="en-GB" dirty="0"/>
          </a:p>
          <a:p>
            <a:pPr marL="457200" indent="-457200">
              <a:buAutoNum type="arabicPeriod"/>
            </a:pPr>
            <a:endParaRPr lang="en-GB" dirty="0" smtClean="0"/>
          </a:p>
          <a:p>
            <a:r>
              <a:rPr lang="en-GB" dirty="0" smtClean="0"/>
              <a:t>3.Write down your stress signature                                                                                                                </a:t>
            </a:r>
            <a:endParaRPr lang="en-GB" dirty="0"/>
          </a:p>
        </p:txBody>
      </p:sp>
      <p:sp>
        <p:nvSpPr>
          <p:cNvPr id="9" name="Isosceles Triangle 8"/>
          <p:cNvSpPr/>
          <p:nvPr/>
        </p:nvSpPr>
        <p:spPr>
          <a:xfrm rot="10800000">
            <a:off x="1193800" y="1384300"/>
            <a:ext cx="5118100" cy="38989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3081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mage result for 10 keys to happier liv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4" descr="Image result for 10 keys to happier livi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6" descr="Image result for 10 keys to happier livi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978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81200" y="114300"/>
            <a:ext cx="9601200" cy="1485900"/>
          </a:xfrm>
        </p:spPr>
        <p:txBody>
          <a:bodyPr/>
          <a:lstStyle/>
          <a:p>
            <a:r>
              <a:rPr lang="en-GB" dirty="0" smtClean="0"/>
              <a:t>Mental Health conditions quiz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41400" y="1714500"/>
            <a:ext cx="10934700" cy="4940300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GB" dirty="0" smtClean="0"/>
              <a:t>The average episode of depression lasts 6-8 months</a:t>
            </a:r>
          </a:p>
          <a:p>
            <a:pPr marL="0" indent="0">
              <a:buNone/>
            </a:pPr>
            <a:r>
              <a:rPr lang="en-GB" dirty="0" smtClean="0"/>
              <a:t>True/False</a:t>
            </a:r>
          </a:p>
          <a:p>
            <a:pPr marL="0" indent="0">
              <a:buNone/>
            </a:pPr>
            <a:r>
              <a:rPr lang="en-GB" dirty="0" smtClean="0"/>
              <a:t>2. The three cores symptoms needed for a diagnosis of depression are: sad mood that wont go away, lack of energy and tiredness, difficulty sleeping.</a:t>
            </a:r>
          </a:p>
          <a:p>
            <a:pPr marL="0" indent="0">
              <a:buNone/>
            </a:pPr>
            <a:r>
              <a:rPr lang="en-GB" dirty="0" smtClean="0"/>
              <a:t>True/False</a:t>
            </a:r>
          </a:p>
          <a:p>
            <a:pPr marL="0" indent="0">
              <a:buNone/>
            </a:pPr>
            <a:r>
              <a:rPr lang="en-GB" dirty="0" smtClean="0"/>
              <a:t>3. Anxiety is always unhelpful.</a:t>
            </a:r>
          </a:p>
          <a:p>
            <a:pPr marL="0" indent="0">
              <a:buNone/>
            </a:pPr>
            <a:r>
              <a:rPr lang="en-GB" dirty="0" smtClean="0"/>
              <a:t>True/False</a:t>
            </a:r>
          </a:p>
          <a:p>
            <a:pPr marL="0" indent="0">
              <a:buNone/>
            </a:pPr>
            <a:r>
              <a:rPr lang="en-GB" dirty="0" smtClean="0"/>
              <a:t>4. Anxiety can cause physical symptoms: rapid heart rate, muscle tension, sweating, sleep disturbance, nausea, chest pain, shallow breathing, fainting,</a:t>
            </a:r>
          </a:p>
          <a:p>
            <a:pPr marL="0" indent="0">
              <a:buNone/>
            </a:pPr>
            <a:r>
              <a:rPr lang="en-GB" dirty="0" smtClean="0"/>
              <a:t>True/False</a:t>
            </a:r>
          </a:p>
          <a:p>
            <a:pPr marL="0" indent="0">
              <a:buNone/>
            </a:pPr>
            <a:r>
              <a:rPr lang="en-GB" dirty="0" smtClean="0"/>
              <a:t>5. Eating disorders are a diet gone wrong – they are all about food and weight.</a:t>
            </a:r>
          </a:p>
          <a:p>
            <a:pPr marL="0" indent="0">
              <a:buNone/>
            </a:pPr>
            <a:r>
              <a:rPr lang="en-GB" dirty="0" smtClean="0"/>
              <a:t>True/False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023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81200" y="114300"/>
            <a:ext cx="9601200" cy="1485900"/>
          </a:xfrm>
        </p:spPr>
        <p:txBody>
          <a:bodyPr/>
          <a:lstStyle/>
          <a:p>
            <a:r>
              <a:rPr lang="en-GB" dirty="0" smtClean="0"/>
              <a:t>Mental Health conditions quiz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41400" y="1714500"/>
            <a:ext cx="10934700" cy="4940300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GB" dirty="0" smtClean="0"/>
              <a:t>The average episode of depression lasts 6-8 months</a:t>
            </a:r>
          </a:p>
          <a:p>
            <a:pPr marL="0" indent="0">
              <a:buNone/>
            </a:pPr>
            <a:r>
              <a:rPr lang="en-GB" dirty="0" smtClean="0"/>
              <a:t>True</a:t>
            </a:r>
          </a:p>
          <a:p>
            <a:pPr marL="0" indent="0">
              <a:buNone/>
            </a:pPr>
            <a:r>
              <a:rPr lang="en-GB" dirty="0" smtClean="0"/>
              <a:t>2. The three cores symptoms needed for a diagnosis of depression are: sad mood that wont go away, lack of energy and tiredness, difficulty sleeping.</a:t>
            </a:r>
          </a:p>
          <a:p>
            <a:pPr marL="0" indent="0">
              <a:buNone/>
            </a:pPr>
            <a:r>
              <a:rPr lang="en-GB" dirty="0" smtClean="0"/>
              <a:t>False (the last one should be loss of enjoyment of previously enjoyable activities)</a:t>
            </a:r>
          </a:p>
          <a:p>
            <a:pPr marL="0" indent="0">
              <a:buNone/>
            </a:pPr>
            <a:r>
              <a:rPr lang="en-GB" dirty="0" smtClean="0"/>
              <a:t>3. Anxiety is always unhelpful.</a:t>
            </a:r>
          </a:p>
          <a:p>
            <a:pPr marL="0" indent="0">
              <a:buNone/>
            </a:pPr>
            <a:r>
              <a:rPr lang="en-GB" dirty="0" smtClean="0"/>
              <a:t>False (anxiety is a natural response to help avoid danger)</a:t>
            </a:r>
          </a:p>
          <a:p>
            <a:pPr marL="0" indent="0">
              <a:buNone/>
            </a:pPr>
            <a:r>
              <a:rPr lang="en-GB" dirty="0" smtClean="0"/>
              <a:t>4. Anxiety can cause physical symptoms: rapid heart rate, muscle tension, sweating, sleep disturbance, nausea, chest pain, shallow breathing, fainting,</a:t>
            </a:r>
          </a:p>
          <a:p>
            <a:pPr marL="0" indent="0">
              <a:buNone/>
            </a:pPr>
            <a:r>
              <a:rPr lang="en-GB" dirty="0" smtClean="0"/>
              <a:t>True</a:t>
            </a:r>
          </a:p>
          <a:p>
            <a:pPr marL="0" indent="0">
              <a:buNone/>
            </a:pPr>
            <a:r>
              <a:rPr lang="en-GB" dirty="0" smtClean="0"/>
              <a:t>5. Eating disorders are a diet gone wrong – they are all about food and weight.</a:t>
            </a:r>
          </a:p>
          <a:p>
            <a:pPr marL="0" indent="0">
              <a:buNone/>
            </a:pPr>
            <a:r>
              <a:rPr lang="en-GB" dirty="0" smtClean="0"/>
              <a:t>False (it is usually an attempt to deal with underlying emotional distress)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2294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Looking out for each other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GB" dirty="0" smtClean="0"/>
          </a:p>
          <a:p>
            <a:r>
              <a:rPr lang="en-GB" sz="3600" b="1" dirty="0" smtClean="0"/>
              <a:t>Case study questions</a:t>
            </a: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3659353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"/>
            <a:ext cx="10891156" cy="1003299"/>
          </a:xfrm>
        </p:spPr>
        <p:txBody>
          <a:bodyPr>
            <a:normAutofit/>
          </a:bodyPr>
          <a:lstStyle/>
          <a:p>
            <a:pPr algn="ctr"/>
            <a:r>
              <a:rPr lang="en-GB" sz="4800" dirty="0" smtClean="0"/>
              <a:t>If I’m not coping- where can I go?</a:t>
            </a:r>
            <a:endParaRPr lang="en-GB" sz="4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545617188"/>
              </p:ext>
            </p:extLst>
          </p:nvPr>
        </p:nvGraphicFramePr>
        <p:xfrm>
          <a:off x="713621" y="1910444"/>
          <a:ext cx="9899985" cy="350312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299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99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99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8169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Gateway College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COMMUNITY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WEB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7076">
                <a:tc>
                  <a:txBody>
                    <a:bodyPr/>
                    <a:lstStyle/>
                    <a:p>
                      <a:r>
                        <a:rPr lang="en-GB" dirty="0" smtClean="0"/>
                        <a:t>Tutor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Friends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www.mindfull.org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70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aseline="0" dirty="0" smtClean="0"/>
                        <a:t>SLT (Nicola Martin)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Family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www.youngminds.org.uk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4405">
                <a:tc>
                  <a:txBody>
                    <a:bodyPr/>
                    <a:lstStyle/>
                    <a:p>
                      <a:r>
                        <a:rPr lang="en-GB" dirty="0" smtClean="0"/>
                        <a:t/>
                      </a:r>
                      <a:br>
                        <a:rPr lang="en-GB" dirty="0" smtClean="0"/>
                      </a:br>
                      <a:r>
                        <a:rPr lang="en-GB" dirty="0" smtClean="0"/>
                        <a:t>Safe</a:t>
                      </a:r>
                      <a:r>
                        <a:rPr lang="en-GB" baseline="0" dirty="0" smtClean="0"/>
                        <a:t> Guarding Lead </a:t>
                      </a:r>
                      <a:r>
                        <a:rPr lang="en-GB" dirty="0" smtClean="0"/>
                        <a:t>(Liz</a:t>
                      </a:r>
                      <a:r>
                        <a:rPr lang="en-GB" baseline="0" dirty="0" smtClean="0"/>
                        <a:t> Ward</a:t>
                      </a:r>
                      <a:r>
                        <a:rPr lang="en-GB" dirty="0" smtClean="0"/>
                        <a:t>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Self- help guides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www.youth2youth.co.uk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4405">
                <a:tc>
                  <a:txBody>
                    <a:bodyPr/>
                    <a:lstStyle/>
                    <a:p>
                      <a:r>
                        <a:rPr lang="en-GB" dirty="0" smtClean="0"/>
                        <a:t>Head</a:t>
                      </a:r>
                      <a:r>
                        <a:rPr lang="en-GB" baseline="0" dirty="0" smtClean="0"/>
                        <a:t> of School </a:t>
                      </a:r>
                      <a:r>
                        <a:rPr lang="en-GB" dirty="0" smtClean="0"/>
                        <a:t>(Sam</a:t>
                      </a:r>
                      <a:r>
                        <a:rPr lang="en-GB" baseline="0" dirty="0" smtClean="0"/>
                        <a:t> Keen, Su Peters)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Telephone</a:t>
                      </a:r>
                      <a:r>
                        <a:rPr lang="en-GB" baseline="0" dirty="0" smtClean="0"/>
                        <a:t> help lines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www.mind.org.uk 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4405">
                <a:tc>
                  <a:txBody>
                    <a:bodyPr/>
                    <a:lstStyle/>
                    <a:p>
                      <a:r>
                        <a:rPr lang="en-GB" dirty="0" smtClean="0"/>
                        <a:t>PCO</a:t>
                      </a:r>
                      <a:r>
                        <a:rPr lang="en-GB" baseline="0" dirty="0" smtClean="0"/>
                        <a:t> (Jimmy Rana, Marcus Benjamin, Mo Ahmed)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Community groups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www.actionforhappiness.org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9710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4A2318"/>
      </a:dk2>
      <a:lt2>
        <a:srgbClr val="EDECEB"/>
      </a:lt2>
      <a:accent1>
        <a:srgbClr val="F3C82E"/>
      </a:accent1>
      <a:accent2>
        <a:srgbClr val="A26176"/>
      </a:accent2>
      <a:accent3>
        <a:srgbClr val="74A94E"/>
      </a:accent3>
      <a:accent4>
        <a:srgbClr val="188E8D"/>
      </a:accent4>
      <a:accent5>
        <a:srgbClr val="EE913A"/>
      </a:accent5>
      <a:accent6>
        <a:srgbClr val="DF5D4A"/>
      </a:accent6>
      <a:hlink>
        <a:srgbClr val="188E8D"/>
      </a:hlink>
      <a:folHlink>
        <a:srgbClr val="A26176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D7AA1D6E-F3E9-4763-A3BC-84DF2E02F60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209</TotalTime>
  <Words>468</Words>
  <Application>Microsoft Office PowerPoint</Application>
  <PresentationFormat>Widescreen</PresentationFormat>
  <Paragraphs>86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Franklin Gothic Book</vt:lpstr>
      <vt:lpstr>Crop</vt:lpstr>
      <vt:lpstr>MENTAL HEALTH AND WELLBEING</vt:lpstr>
      <vt:lpstr>PowerPoint Presentation</vt:lpstr>
      <vt:lpstr>PowerPoint Presentation</vt:lpstr>
      <vt:lpstr>PowerPoint Presentation</vt:lpstr>
      <vt:lpstr>Stress container: what’s in yours?</vt:lpstr>
      <vt:lpstr>PowerPoint Presentation</vt:lpstr>
      <vt:lpstr>Mental Health conditions quiz</vt:lpstr>
      <vt:lpstr>Mental Health conditions quiz</vt:lpstr>
      <vt:lpstr>Looking out for each other</vt:lpstr>
      <vt:lpstr>If I’m not coping- where can I go?</vt:lpstr>
    </vt:vector>
  </TitlesOfParts>
  <Company>Gateway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MENTAL HEALTH AND WELLBEING</dc:title>
  <dc:creator>Su Peters</dc:creator>
  <cp:lastModifiedBy>Mohamed Ahmed</cp:lastModifiedBy>
  <cp:revision>17</cp:revision>
  <dcterms:created xsi:type="dcterms:W3CDTF">2018-12-03T11:01:21Z</dcterms:created>
  <dcterms:modified xsi:type="dcterms:W3CDTF">2019-01-15T12:55:46Z</dcterms:modified>
</cp:coreProperties>
</file>