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62" r:id="rId3"/>
    <p:sldId id="257" r:id="rId4"/>
    <p:sldId id="256" r:id="rId5"/>
    <p:sldId id="259" r:id="rId6"/>
    <p:sldId id="263" r:id="rId7"/>
    <p:sldId id="260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858A3-0A60-401F-AE3F-C2A75785883C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D878D-8152-446B-9C59-D144F231DD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108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Differentiation: mixed ability groups or ability</a:t>
            </a:r>
            <a:r>
              <a:rPr lang="en-GB" baseline="0" dirty="0" smtClean="0"/>
              <a:t> group and differentiated teacher support</a:t>
            </a:r>
            <a:r>
              <a:rPr lang="en-GB" dirty="0" smtClean="0"/>
              <a:t>. AFL: group</a:t>
            </a:r>
            <a:r>
              <a:rPr lang="en-GB" baseline="0" dirty="0" smtClean="0"/>
              <a:t> feedback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78D-8152-446B-9C59-D144F231DDB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424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Differentiation:  you could group students to share answers to questions after the video (peer teaching) if you notice some have struggled.  AFL: feedback</a:t>
            </a:r>
            <a:r>
              <a:rPr lang="en-GB" baseline="0" dirty="0" smtClean="0"/>
              <a:t> discussion</a:t>
            </a:r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r>
              <a:rPr lang="en-GB" baseline="0" smtClean="0"/>
              <a:t>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78D-8152-446B-9C59-D144F231DDB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199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AFL: Discuss the student responses after the video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78D-8152-446B-9C59-D144F231DDB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454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Differentiation:</a:t>
            </a:r>
            <a:r>
              <a:rPr lang="en-GB" baseline="0" dirty="0" smtClean="0"/>
              <a:t> mixed ability groups. </a:t>
            </a:r>
            <a:r>
              <a:rPr lang="en-GB" dirty="0" smtClean="0"/>
              <a:t>AFL: student answers to the question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78D-8152-446B-9C59-D144F231DDB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4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To differentiate,</a:t>
            </a:r>
            <a:r>
              <a:rPr lang="en-GB" baseline="0" dirty="0" smtClean="0"/>
              <a:t> you can create mixed ability groups, or you had have ability groups – allow lower ability to use the case studies from last week but considering these questions.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78D-8152-446B-9C59-D144F231DDB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630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Differentiation: individual support/questioning that</a:t>
            </a:r>
            <a:r>
              <a:rPr lang="en-GB" baseline="0" dirty="0" smtClean="0"/>
              <a:t> you give to each group. AFL: group feedback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78D-8152-446B-9C59-D144F231DDB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660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could be set as a homework – prize</a:t>
            </a:r>
            <a:r>
              <a:rPr lang="en-GB" baseline="0" dirty="0" smtClean="0"/>
              <a:t> could be given to the best poster in the group.  Posters could also be shared on the electronic notice board/in the college magazine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78D-8152-446B-9C59-D144F231DDB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300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D1AB-11F5-4EAE-A374-23D2E6D72A8A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D320-024C-4B23-8D40-2FD6C1CC5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276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D1AB-11F5-4EAE-A374-23D2E6D72A8A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D320-024C-4B23-8D40-2FD6C1CC5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05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D1AB-11F5-4EAE-A374-23D2E6D72A8A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D320-024C-4B23-8D40-2FD6C1CC5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767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D1AB-11F5-4EAE-A374-23D2E6D72A8A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D320-024C-4B23-8D40-2FD6C1CC5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693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D1AB-11F5-4EAE-A374-23D2E6D72A8A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D320-024C-4B23-8D40-2FD6C1CC5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389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D1AB-11F5-4EAE-A374-23D2E6D72A8A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D320-024C-4B23-8D40-2FD6C1CC5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56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D1AB-11F5-4EAE-A374-23D2E6D72A8A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D320-024C-4B23-8D40-2FD6C1CC5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69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D1AB-11F5-4EAE-A374-23D2E6D72A8A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D320-024C-4B23-8D40-2FD6C1CC5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205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D1AB-11F5-4EAE-A374-23D2E6D72A8A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D320-024C-4B23-8D40-2FD6C1CC5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473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D1AB-11F5-4EAE-A374-23D2E6D72A8A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D320-024C-4B23-8D40-2FD6C1CC5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934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D1AB-11F5-4EAE-A374-23D2E6D72A8A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D320-024C-4B23-8D40-2FD6C1CC5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5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7D1AB-11F5-4EAE-A374-23D2E6D72A8A}" type="datetimeFigureOut">
              <a:rPr lang="en-GB" smtClean="0"/>
              <a:t>18/01/2019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0D320-024C-4B23-8D40-2FD6C1CC5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2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.youtube.com/watch?v=XiCrniLQGY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Bernadette.killeen@leicester.gov.uk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idx="1"/>
          </p:nvPr>
        </p:nvSpPr>
        <p:spPr>
          <a:xfrm>
            <a:off x="6197600" y="1028701"/>
            <a:ext cx="5156200" cy="51482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 smtClean="0">
                <a:solidFill>
                  <a:schemeClr val="accent1">
                    <a:lumMod val="50000"/>
                  </a:schemeClr>
                </a:solidFill>
              </a:rPr>
              <a:t>LO: </a:t>
            </a:r>
          </a:p>
          <a:p>
            <a:pPr marL="0" indent="0">
              <a:buNone/>
            </a:pPr>
            <a:endParaRPr lang="en-GB" sz="4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 sz="4000" dirty="0" smtClean="0">
                <a:solidFill>
                  <a:schemeClr val="accent1">
                    <a:lumMod val="50000"/>
                  </a:schemeClr>
                </a:solidFill>
              </a:rPr>
              <a:t>To raise awareness of mental health issues.</a:t>
            </a:r>
          </a:p>
          <a:p>
            <a:pPr marL="0" indent="0">
              <a:buNone/>
            </a:pPr>
            <a:r>
              <a:rPr lang="en-GB" sz="4000" dirty="0" smtClean="0">
                <a:solidFill>
                  <a:schemeClr val="accent1">
                    <a:lumMod val="50000"/>
                  </a:schemeClr>
                </a:solidFill>
              </a:rPr>
              <a:t>To challenge stigma around mental health</a:t>
            </a:r>
            <a:endParaRPr lang="en-GB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AutoShape 2" descr="Image result for mental health stig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4" y="442118"/>
            <a:ext cx="4595039" cy="515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6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05200" cy="393508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257300" y="2266950"/>
            <a:ext cx="10515600" cy="435133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445000" y="774700"/>
            <a:ext cx="7747000" cy="5194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>
                <a:latin typeface="Century Gothic" panose="020B0502020202020204" pitchFamily="34" charset="0"/>
              </a:rPr>
              <a:t>What do you already know? (10 </a:t>
            </a:r>
            <a:r>
              <a:rPr lang="en-GB" dirty="0" err="1" smtClean="0">
                <a:latin typeface="Century Gothic" panose="020B0502020202020204" pitchFamily="34" charset="0"/>
              </a:rPr>
              <a:t>mins</a:t>
            </a:r>
            <a:r>
              <a:rPr lang="en-GB" dirty="0" smtClean="0">
                <a:latin typeface="Century Gothic" panose="020B0502020202020204" pitchFamily="34" charset="0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 smtClean="0">
              <a:latin typeface="Century Gothic" panose="020B0502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>
                <a:latin typeface="Century Gothic" panose="020B0502020202020204" pitchFamily="34" charset="0"/>
              </a:rPr>
              <a:t>In groups, sort the cards into 3 piles: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>
                <a:latin typeface="Century Gothic" panose="020B0502020202020204" pitchFamily="34" charset="0"/>
              </a:rPr>
              <a:t>Agree           Unsure               Disagree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04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entury Gothic" panose="020B0502020202020204" pitchFamily="34" charset="0"/>
              </a:rPr>
              <a:t>Whilst watching the next video clip on depression, make notes on: (10 </a:t>
            </a:r>
            <a:r>
              <a:rPr lang="en-GB" dirty="0" err="1" smtClean="0">
                <a:latin typeface="Century Gothic" panose="020B0502020202020204" pitchFamily="34" charset="0"/>
              </a:rPr>
              <a:t>mins</a:t>
            </a:r>
            <a:r>
              <a:rPr lang="en-GB" dirty="0" smtClean="0">
                <a:latin typeface="Century Gothic" panose="020B0502020202020204" pitchFamily="34" charset="0"/>
              </a:rPr>
              <a:t>)</a:t>
            </a:r>
            <a:endParaRPr lang="en-GB" dirty="0">
              <a:latin typeface="Century Gothic" panose="020B0502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0152929"/>
              </p:ext>
            </p:extLst>
          </p:nvPr>
        </p:nvGraphicFramePr>
        <p:xfrm>
          <a:off x="838200" y="1825623"/>
          <a:ext cx="10807700" cy="4105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3850">
                  <a:extLst>
                    <a:ext uri="{9D8B030D-6E8A-4147-A177-3AD203B41FA5}">
                      <a16:colId xmlns:a16="http://schemas.microsoft.com/office/drawing/2014/main" val="651851821"/>
                    </a:ext>
                  </a:extLst>
                </a:gridCol>
                <a:gridCol w="5403850">
                  <a:extLst>
                    <a:ext uri="{9D8B030D-6E8A-4147-A177-3AD203B41FA5}">
                      <a16:colId xmlns:a16="http://schemas.microsoft.com/office/drawing/2014/main" val="1217709547"/>
                    </a:ext>
                  </a:extLst>
                </a:gridCol>
              </a:tblGrid>
              <a:tr h="2052638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Century Gothic" panose="020B0502020202020204" pitchFamily="34" charset="0"/>
                        </a:rPr>
                        <a:t>HIS</a:t>
                      </a:r>
                      <a:r>
                        <a:rPr lang="en-GB" baseline="0" dirty="0" smtClean="0">
                          <a:latin typeface="Century Gothic" panose="020B0502020202020204" pitchFamily="34" charset="0"/>
                        </a:rPr>
                        <a:t> FEELINGS</a:t>
                      </a:r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Century Gothic" panose="020B0502020202020204" pitchFamily="34" charset="0"/>
                        </a:rPr>
                        <a:t>HIS BEHAVIOURS</a:t>
                      </a:r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50987"/>
                  </a:ext>
                </a:extLst>
              </a:tr>
              <a:tr h="2052638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Century Gothic" panose="020B0502020202020204" pitchFamily="34" charset="0"/>
                        </a:rPr>
                        <a:t>STIGMA</a:t>
                      </a:r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Century Gothic" panose="020B0502020202020204" pitchFamily="34" charset="0"/>
                        </a:rPr>
                        <a:t>RECOVERY</a:t>
                      </a:r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65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05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86300"/>
            <a:ext cx="9144000" cy="5715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86" y="217263"/>
            <a:ext cx="10509214" cy="6549757"/>
          </a:xfrm>
          <a:prstGeom prst="rect">
            <a:avLst/>
          </a:prstGeom>
        </p:spPr>
      </p:pic>
      <p:sp>
        <p:nvSpPr>
          <p:cNvPr id="4" name="AutoShape 2" descr="Image result for depression black dog"/>
          <p:cNvSpPr>
            <a:spLocks noGrp="1" noChangeAspect="1" noChangeArrowheads="1"/>
          </p:cNvSpPr>
          <p:nvPr>
            <p:ph type="ctr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181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entury Gothic" panose="020B0502020202020204" pitchFamily="34" charset="0"/>
              </a:rPr>
              <a:t>Reading relay</a:t>
            </a:r>
            <a:r>
              <a:rPr lang="en-GB" dirty="0" smtClean="0"/>
              <a:t>: (10 </a:t>
            </a:r>
            <a:r>
              <a:rPr lang="en-GB" dirty="0" err="1" smtClean="0"/>
              <a:t>mins</a:t>
            </a:r>
            <a:r>
              <a:rPr lang="en-GB" dirty="0" smtClean="0"/>
              <a:t>)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6733250"/>
              </p:ext>
            </p:extLst>
          </p:nvPr>
        </p:nvGraphicFramePr>
        <p:xfrm>
          <a:off x="838200" y="1825617"/>
          <a:ext cx="10769600" cy="3978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>
                  <a:extLst>
                    <a:ext uri="{9D8B030D-6E8A-4147-A177-3AD203B41FA5}">
                      <a16:colId xmlns:a16="http://schemas.microsoft.com/office/drawing/2014/main" val="237630178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1304230240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3209709780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2512828620"/>
                    </a:ext>
                  </a:extLst>
                </a:gridCol>
              </a:tblGrid>
              <a:tr h="409583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Century Gothic" panose="020B0502020202020204" pitchFamily="34" charset="0"/>
                        </a:rPr>
                        <a:t>GROUP</a:t>
                      </a:r>
                      <a:r>
                        <a:rPr lang="en-GB" baseline="0" dirty="0" smtClean="0">
                          <a:latin typeface="Century Gothic" panose="020B0502020202020204" pitchFamily="34" charset="0"/>
                        </a:rPr>
                        <a:t> 1</a:t>
                      </a:r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Century Gothic" panose="020B0502020202020204" pitchFamily="34" charset="0"/>
                        </a:rPr>
                        <a:t>GROUP 2</a:t>
                      </a:r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Century Gothic" panose="020B0502020202020204" pitchFamily="34" charset="0"/>
                        </a:rPr>
                        <a:t>GROUP 3</a:t>
                      </a:r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Century Gothic" panose="020B0502020202020204" pitchFamily="34" charset="0"/>
                        </a:rPr>
                        <a:t>GROUP 4</a:t>
                      </a:r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66928"/>
                  </a:ext>
                </a:extLst>
              </a:tr>
              <a:tr h="71384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868389"/>
                  </a:ext>
                </a:extLst>
              </a:tr>
              <a:tr h="71384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295752"/>
                  </a:ext>
                </a:extLst>
              </a:tr>
              <a:tr h="71384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31178"/>
                  </a:ext>
                </a:extLst>
              </a:tr>
              <a:tr h="71384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442926"/>
                  </a:ext>
                </a:extLst>
              </a:tr>
              <a:tr h="71384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7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17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Fear and anxiety (15 </a:t>
            </a:r>
            <a:r>
              <a:rPr lang="en-GB" dirty="0" err="1" smtClean="0"/>
              <a:t>mins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Group task</a:t>
            </a:r>
          </a:p>
          <a:p>
            <a:pPr marL="0" indent="0">
              <a:buNone/>
            </a:pPr>
            <a:r>
              <a:rPr lang="en-GB" dirty="0" smtClean="0"/>
              <a:t>Using the information booklet p3 to p9, create your own ‘case study’ example and include:</a:t>
            </a:r>
          </a:p>
          <a:p>
            <a:pPr marL="0" indent="0">
              <a:buNone/>
            </a:pPr>
            <a:endParaRPr lang="en-GB" dirty="0" smtClean="0"/>
          </a:p>
          <a:p>
            <a:pPr marL="514350" indent="-514350">
              <a:buAutoNum type="arabicPeriod"/>
            </a:pPr>
            <a:r>
              <a:rPr lang="en-GB" dirty="0" smtClean="0"/>
              <a:t>What is the trigger?</a:t>
            </a:r>
          </a:p>
          <a:p>
            <a:pPr marL="514350" indent="-514350">
              <a:buAutoNum type="arabicPeriod"/>
            </a:pPr>
            <a:r>
              <a:rPr lang="en-GB" dirty="0" smtClean="0"/>
              <a:t>What are the physical, emotional and behavioural symptoms?</a:t>
            </a:r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5171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11734800" cy="9271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Century Gothic" panose="020B0502020202020204" pitchFamily="34" charset="0"/>
              </a:rPr>
              <a:t>Consider the case study you created: (15 </a:t>
            </a:r>
            <a:r>
              <a:rPr lang="en-GB" dirty="0" err="1" smtClean="0">
                <a:latin typeface="Century Gothic" panose="020B0502020202020204" pitchFamily="34" charset="0"/>
              </a:rPr>
              <a:t>mins</a:t>
            </a:r>
            <a:r>
              <a:rPr lang="en-GB" dirty="0" smtClean="0">
                <a:latin typeface="Century Gothic" panose="020B0502020202020204" pitchFamily="34" charset="0"/>
              </a:rPr>
              <a:t>)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" name="Content Placeholder 3" descr="C:\Users\speters.GATEWAY\AppData\Local\Microsoft\Windows\Temporary Internet Files\Content.Outlook\ZM3WDVIM\IMG_0064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1028702"/>
            <a:ext cx="5359400" cy="59308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261100" y="1219200"/>
            <a:ext cx="55753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Century Gothic" panose="020B0502020202020204" pitchFamily="34" charset="0"/>
              </a:rPr>
              <a:t>What would you say to help your person?</a:t>
            </a:r>
          </a:p>
          <a:p>
            <a:endParaRPr lang="en-GB" sz="3600" dirty="0">
              <a:latin typeface="Century Gothic" panose="020B0502020202020204" pitchFamily="34" charset="0"/>
            </a:endParaRPr>
          </a:p>
          <a:p>
            <a:endParaRPr lang="en-GB" sz="3600" dirty="0" smtClean="0">
              <a:latin typeface="Century Gothic" panose="020B0502020202020204" pitchFamily="34" charset="0"/>
            </a:endParaRPr>
          </a:p>
          <a:p>
            <a:endParaRPr lang="en-GB" sz="3600" dirty="0">
              <a:latin typeface="Century Gothic" panose="020B0502020202020204" pitchFamily="34" charset="0"/>
            </a:endParaRPr>
          </a:p>
          <a:p>
            <a:r>
              <a:rPr lang="en-GB" sz="3600" dirty="0" smtClean="0">
                <a:latin typeface="Century Gothic" panose="020B0502020202020204" pitchFamily="34" charset="0"/>
              </a:rPr>
              <a:t>Use p10 -16 to help</a:t>
            </a:r>
          </a:p>
          <a:p>
            <a:endParaRPr lang="en-GB" sz="3600" dirty="0">
              <a:latin typeface="Century Gothic" panose="020B0502020202020204" pitchFamily="34" charset="0"/>
            </a:endParaRPr>
          </a:p>
          <a:p>
            <a:endParaRPr lang="en-GB" sz="3600" dirty="0" smtClean="0">
              <a:latin typeface="Century Gothic" panose="020B0502020202020204" pitchFamily="34" charset="0"/>
            </a:endParaRPr>
          </a:p>
          <a:p>
            <a:r>
              <a:rPr lang="en-GB" sz="3600" dirty="0" smtClean="0">
                <a:latin typeface="Century Gothic" panose="020B0502020202020204" pitchFamily="34" charset="0"/>
              </a:rPr>
              <a:t>Plenary: group feedback</a:t>
            </a:r>
            <a:endParaRPr lang="en-GB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50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entury Gothic" panose="020B0502020202020204" pitchFamily="34" charset="0"/>
              </a:rPr>
              <a:t>Homework competition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latin typeface="Century Gothic" panose="020B0502020202020204" pitchFamily="34" charset="0"/>
              </a:rPr>
              <a:t>Create: a poster that aimed at reducing the stigma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301" y="2719387"/>
            <a:ext cx="7876899" cy="391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3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333" t="7553" r="19792" b="5599"/>
          <a:stretch/>
        </p:blipFill>
        <p:spPr>
          <a:xfrm>
            <a:off x="355600" y="0"/>
            <a:ext cx="5918200" cy="66455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16700" y="1043936"/>
            <a:ext cx="5016500" cy="462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are free to write up your thoughts any way you wish, through words or pictures. All submissions are to be submitted via email to </a:t>
            </a:r>
            <a:r>
              <a:rPr lang="en-GB" sz="32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Bernadette.killeen@leicester.gov.uk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9am Monday 5</a:t>
            </a:r>
            <a:r>
              <a:rPr lang="en-GB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February 2019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427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354</Words>
  <Application>Microsoft Office PowerPoint</Application>
  <PresentationFormat>Widescreen</PresentationFormat>
  <Paragraphs>718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Times New Roman</vt:lpstr>
      <vt:lpstr>Office Theme</vt:lpstr>
      <vt:lpstr>PowerPoint Presentation</vt:lpstr>
      <vt:lpstr>PowerPoint Presentation</vt:lpstr>
      <vt:lpstr>Whilst watching the next video clip on depression, make notes on: (10 mins)</vt:lpstr>
      <vt:lpstr>PowerPoint Presentation</vt:lpstr>
      <vt:lpstr>Reading relay: (10 mins)</vt:lpstr>
      <vt:lpstr>Fear and anxiety (15 mins)</vt:lpstr>
      <vt:lpstr>Consider the case study you created: (15 mins)</vt:lpstr>
      <vt:lpstr>Homework competition</vt:lpstr>
      <vt:lpstr>PowerPoint Presentation</vt:lpstr>
    </vt:vector>
  </TitlesOfParts>
  <Company>Gateway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Whilst watching the next video clip, make notes on:</dc:title>
  <dc:creator>Su Peters</dc:creator>
  <cp:lastModifiedBy>Su Peters</cp:lastModifiedBy>
  <cp:revision>17</cp:revision>
  <dcterms:created xsi:type="dcterms:W3CDTF">2018-12-10T10:26:24Z</dcterms:created>
  <dcterms:modified xsi:type="dcterms:W3CDTF">2019-01-18T08:02:52Z</dcterms:modified>
</cp:coreProperties>
</file>